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6" r:id="rId2"/>
    <p:sldId id="721" r:id="rId3"/>
    <p:sldId id="358" r:id="rId4"/>
    <p:sldId id="776" r:id="rId5"/>
    <p:sldId id="781" r:id="rId6"/>
    <p:sldId id="797" r:id="rId7"/>
    <p:sldId id="799" r:id="rId8"/>
    <p:sldId id="800" r:id="rId9"/>
    <p:sldId id="675" r:id="rId10"/>
    <p:sldId id="803" r:id="rId11"/>
    <p:sldId id="755" r:id="rId12"/>
    <p:sldId id="753" r:id="rId13"/>
    <p:sldId id="745" r:id="rId14"/>
    <p:sldId id="779" r:id="rId15"/>
    <p:sldId id="778" r:id="rId16"/>
    <p:sldId id="804" r:id="rId17"/>
    <p:sldId id="805" r:id="rId18"/>
    <p:sldId id="772" r:id="rId19"/>
    <p:sldId id="773" r:id="rId20"/>
    <p:sldId id="774" r:id="rId21"/>
    <p:sldId id="731" r:id="rId22"/>
    <p:sldId id="732" r:id="rId23"/>
    <p:sldId id="738" r:id="rId24"/>
    <p:sldId id="739" r:id="rId25"/>
    <p:sldId id="730" r:id="rId26"/>
    <p:sldId id="810" r:id="rId27"/>
    <p:sldId id="784" r:id="rId28"/>
    <p:sldId id="726" r:id="rId29"/>
    <p:sldId id="785" r:id="rId30"/>
    <p:sldId id="798" r:id="rId31"/>
    <p:sldId id="743" r:id="rId32"/>
    <p:sldId id="783" r:id="rId33"/>
    <p:sldId id="795" r:id="rId34"/>
    <p:sldId id="796" r:id="rId35"/>
    <p:sldId id="813" r:id="rId36"/>
    <p:sldId id="811" r:id="rId37"/>
    <p:sldId id="812" r:id="rId38"/>
    <p:sldId id="786" r:id="rId39"/>
    <p:sldId id="806" r:id="rId40"/>
    <p:sldId id="815" r:id="rId41"/>
    <p:sldId id="807" r:id="rId42"/>
    <p:sldId id="736" r:id="rId43"/>
    <p:sldId id="607" r:id="rId44"/>
    <p:sldId id="558" r:id="rId45"/>
    <p:sldId id="801" r:id="rId46"/>
    <p:sldId id="666" r:id="rId47"/>
    <p:sldId id="808" r:id="rId48"/>
    <p:sldId id="809" r:id="rId49"/>
    <p:sldId id="480" r:id="rId50"/>
    <p:sldId id="482" r:id="rId51"/>
    <p:sldId id="560" r:id="rId52"/>
    <p:sldId id="814" r:id="rId53"/>
    <p:sldId id="728" r:id="rId54"/>
    <p:sldId id="642" r:id="rId55"/>
    <p:sldId id="632" r:id="rId56"/>
    <p:sldId id="633" r:id="rId57"/>
    <p:sldId id="634" r:id="rId58"/>
    <p:sldId id="635" r:id="rId59"/>
    <p:sldId id="764" r:id="rId60"/>
    <p:sldId id="765" r:id="rId61"/>
    <p:sldId id="766" r:id="rId62"/>
    <p:sldId id="767" r:id="rId63"/>
    <p:sldId id="768" r:id="rId64"/>
    <p:sldId id="769" r:id="rId65"/>
    <p:sldId id="770" r:id="rId66"/>
    <p:sldId id="760" r:id="rId67"/>
    <p:sldId id="761" r:id="rId68"/>
    <p:sldId id="762" r:id="rId69"/>
    <p:sldId id="763" r:id="rId70"/>
    <p:sldId id="656" r:id="rId71"/>
    <p:sldId id="751" r:id="rId72"/>
    <p:sldId id="729" r:id="rId73"/>
    <p:sldId id="323" r:id="rId74"/>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91575" autoAdjust="0"/>
  </p:normalViewPr>
  <p:slideViewPr>
    <p:cSldViewPr>
      <p:cViewPr>
        <p:scale>
          <a:sx n="101" d="100"/>
          <a:sy n="101" d="100"/>
        </p:scale>
        <p:origin x="-84"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9462"/>
    </p:cViewPr>
  </p:sorterViewPr>
  <p:notesViewPr>
    <p:cSldViewPr>
      <p:cViewPr varScale="1">
        <p:scale>
          <a:sx n="83" d="100"/>
          <a:sy n="83" d="100"/>
        </p:scale>
        <p:origin x="-1992" y="-7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4.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3136" cy="3506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50" y="1"/>
            <a:ext cx="4003136" cy="350641"/>
          </a:xfrm>
          <a:prstGeom prst="rect">
            <a:avLst/>
          </a:prstGeom>
        </p:spPr>
        <p:txBody>
          <a:bodyPr vert="horz" lIns="91440" tIns="45720" rIns="91440" bIns="45720" rtlCol="0"/>
          <a:lstStyle>
            <a:lvl1pPr algn="r">
              <a:defRPr sz="1200"/>
            </a:lvl1pPr>
          </a:lstStyle>
          <a:p>
            <a:fld id="{AB3DC6C4-B887-4642-B255-CA4AC3760156}" type="datetimeFigureOut">
              <a:rPr lang="en-US" smtClean="0"/>
              <a:t>11/3/2011</a:t>
            </a:fld>
            <a:endParaRPr lang="en-US"/>
          </a:p>
        </p:txBody>
      </p:sp>
      <p:sp>
        <p:nvSpPr>
          <p:cNvPr id="4" name="Footer Placeholder 3"/>
          <p:cNvSpPr>
            <a:spLocks noGrp="1"/>
          </p:cNvSpPr>
          <p:nvPr>
            <p:ph type="ftr" sz="quarter" idx="2"/>
          </p:nvPr>
        </p:nvSpPr>
        <p:spPr>
          <a:xfrm>
            <a:off x="2" y="6658556"/>
            <a:ext cx="4003136" cy="3506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50" y="6658556"/>
            <a:ext cx="4003136" cy="350641"/>
          </a:xfrm>
          <a:prstGeom prst="rect">
            <a:avLst/>
          </a:prstGeom>
        </p:spPr>
        <p:txBody>
          <a:bodyPr vert="horz" lIns="91440" tIns="45720" rIns="91440" bIns="45720" rtlCol="0" anchor="b"/>
          <a:lstStyle>
            <a:lvl1pPr algn="r">
              <a:defRPr sz="1200"/>
            </a:lvl1pPr>
          </a:lstStyle>
          <a:p>
            <a:fld id="{85309BA9-9F32-43C0-81D7-4A459C3E7D25}" type="slidenum">
              <a:rPr lang="en-US" smtClean="0"/>
              <a:t>‹#›</a:t>
            </a:fld>
            <a:endParaRPr lang="en-US"/>
          </a:p>
        </p:txBody>
      </p:sp>
    </p:spTree>
    <p:extLst>
      <p:ext uri="{BB962C8B-B14F-4D97-AF65-F5344CB8AC3E}">
        <p14:creationId xmlns:p14="http://schemas.microsoft.com/office/powerpoint/2010/main" val="1068253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0327E796-54F7-433C-8C0E-2A8B7DA6367D}" type="datetimeFigureOut">
              <a:rPr lang="en-US" smtClean="0"/>
              <a:t>11/3/2011</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56C9DA26-3F4C-4B78-AD16-DB02EE4E2F96}" type="slidenum">
              <a:rPr lang="en-US" smtClean="0"/>
              <a:t>‹#›</a:t>
            </a:fld>
            <a:endParaRPr lang="en-US"/>
          </a:p>
        </p:txBody>
      </p:sp>
    </p:spTree>
    <p:extLst>
      <p:ext uri="{BB962C8B-B14F-4D97-AF65-F5344CB8AC3E}">
        <p14:creationId xmlns:p14="http://schemas.microsoft.com/office/powerpoint/2010/main" val="38034941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a:t>
            </a:fld>
            <a:endParaRPr lang="en-US"/>
          </a:p>
        </p:txBody>
      </p:sp>
    </p:spTree>
    <p:extLst>
      <p:ext uri="{BB962C8B-B14F-4D97-AF65-F5344CB8AC3E}">
        <p14:creationId xmlns:p14="http://schemas.microsoft.com/office/powerpoint/2010/main" val="225213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480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13</a:t>
            </a:fld>
            <a:endParaRPr lang="en-US"/>
          </a:p>
        </p:txBody>
      </p:sp>
    </p:spTree>
    <p:extLst>
      <p:ext uri="{BB962C8B-B14F-4D97-AF65-F5344CB8AC3E}">
        <p14:creationId xmlns:p14="http://schemas.microsoft.com/office/powerpoint/2010/main" val="386412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14</a:t>
            </a:fld>
            <a:endParaRPr lang="en-US"/>
          </a:p>
        </p:txBody>
      </p:sp>
    </p:spTree>
    <p:extLst>
      <p:ext uri="{BB962C8B-B14F-4D97-AF65-F5344CB8AC3E}">
        <p14:creationId xmlns:p14="http://schemas.microsoft.com/office/powerpoint/2010/main" val="288414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Plantagenet Cherokee" pitchFamily="18" charset="0"/>
                <a:cs typeface="Aparajita" pitchFamily="34" charset="0"/>
              </a:rPr>
              <a:t>Hard to say how many miles of track were built on rights-of-way provided by the 1875 act. The maps on the following pages show the growth of railroads in Wisconsin after</a:t>
            </a:r>
            <a:r>
              <a:rPr lang="en-US" sz="3200" baseline="0" dirty="0" smtClean="0">
                <a:latin typeface="Plantagenet Cherokee" pitchFamily="18" charset="0"/>
                <a:cs typeface="Aparajita" pitchFamily="34" charset="0"/>
              </a:rPr>
              <a:t> 1875.</a:t>
            </a:r>
            <a:endParaRPr lang="en-US" sz="3200" dirty="0" smtClean="0">
              <a:latin typeface="Plantagenet Cherokee" pitchFamily="18" charset="0"/>
              <a:cs typeface="Aparajita" pitchFamily="34" charset="0"/>
            </a:endParaRPr>
          </a:p>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195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16</a:t>
            </a:fld>
            <a:endParaRPr lang="en-US"/>
          </a:p>
        </p:txBody>
      </p:sp>
    </p:spTree>
    <p:extLst>
      <p:ext uri="{BB962C8B-B14F-4D97-AF65-F5344CB8AC3E}">
        <p14:creationId xmlns:p14="http://schemas.microsoft.com/office/powerpoint/2010/main" val="195007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17</a:t>
            </a:fld>
            <a:endParaRPr lang="en-US"/>
          </a:p>
        </p:txBody>
      </p:sp>
    </p:spTree>
    <p:extLst>
      <p:ext uri="{BB962C8B-B14F-4D97-AF65-F5344CB8AC3E}">
        <p14:creationId xmlns:p14="http://schemas.microsoft.com/office/powerpoint/2010/main" val="374540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569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i="1" dirty="0" smtClean="0">
                <a:latin typeface="Plantagenet Cherokee" pitchFamily="18" charset="0"/>
                <a:cs typeface="Aparajita" pitchFamily="34" charset="0"/>
              </a:rPr>
              <a:t>SC Johnson </a:t>
            </a:r>
            <a:r>
              <a:rPr lang="en-US" sz="2600" dirty="0" smtClean="0">
                <a:latin typeface="Plantagenet Cherokee" pitchFamily="18" charset="0"/>
                <a:cs typeface="Aparajita" pitchFamily="34" charset="0"/>
              </a:rPr>
              <a:t>is not a death knell for rails-to-trails. Trail use can be obtained during the STB abandonment process on any rail line.</a:t>
            </a:r>
            <a:endParaRPr lang="en-US" sz="2600" i="1" dirty="0" smtClean="0">
              <a:latin typeface="Plantagenet Cherokee" pitchFamily="18" charset="0"/>
              <a:cs typeface="Aparajita" pitchFamily="34" charset="0"/>
            </a:endParaRPr>
          </a:p>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905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recap of the SC Johnson case.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21</a:t>
            </a:fld>
            <a:endParaRPr lang="en-US"/>
          </a:p>
        </p:txBody>
      </p:sp>
    </p:spTree>
    <p:extLst>
      <p:ext uri="{BB962C8B-B14F-4D97-AF65-F5344CB8AC3E}">
        <p14:creationId xmlns:p14="http://schemas.microsoft.com/office/powerpoint/2010/main" val="579710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379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2</a:t>
            </a:fld>
            <a:endParaRPr lang="en-US"/>
          </a:p>
        </p:txBody>
      </p:sp>
    </p:spTree>
    <p:extLst>
      <p:ext uri="{BB962C8B-B14F-4D97-AF65-F5344CB8AC3E}">
        <p14:creationId xmlns:p14="http://schemas.microsoft.com/office/powerpoint/2010/main" val="311039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Plantagenet Cherokee" pitchFamily="18" charset="0"/>
                <a:cs typeface="Aparajita" pitchFamily="34" charset="0"/>
              </a:rPr>
              <a:t>1980 - SC Johnson Trust acquired their land from the C&amp;NW in in an </a:t>
            </a:r>
            <a:r>
              <a:rPr lang="en-US" sz="1200" b="1" dirty="0" smtClean="0">
                <a:latin typeface="Plantagenet Cherokee" pitchFamily="18" charset="0"/>
                <a:cs typeface="Aparajita" pitchFamily="34" charset="0"/>
              </a:rPr>
              <a:t>odd-numbered section</a:t>
            </a:r>
            <a:r>
              <a:rPr lang="en-US" sz="1200" dirty="0" smtClean="0">
                <a:latin typeface="Plantagenet Cherokee" pitchFamily="18" charset="0"/>
                <a:cs typeface="Aparajita" pitchFamily="34" charset="0"/>
              </a:rPr>
              <a:t>.</a:t>
            </a:r>
            <a:endParaRPr lang="en-US" sz="1200" b="1" dirty="0" smtClean="0">
              <a:latin typeface="Plantagenet Cherokee" pitchFamily="18" charset="0"/>
              <a:cs typeface="Aparajita" pitchFamily="34" charset="0"/>
            </a:endParaRPr>
          </a:p>
          <a:p>
            <a:r>
              <a:rPr lang="en-US" sz="1200" dirty="0" smtClean="0">
                <a:latin typeface="Plantagenet Cherokee" pitchFamily="18" charset="0"/>
                <a:cs typeface="Aparajita" pitchFamily="34" charset="0"/>
              </a:rPr>
              <a:t>The other plaintiffs owned lands in an </a:t>
            </a:r>
            <a:r>
              <a:rPr lang="en-US" sz="1200" b="1" dirty="0" smtClean="0">
                <a:latin typeface="Plantagenet Cherokee" pitchFamily="18" charset="0"/>
                <a:cs typeface="Aparajita" pitchFamily="34" charset="0"/>
              </a:rPr>
              <a:t>even-numbered section.</a:t>
            </a:r>
          </a:p>
        </p:txBody>
      </p:sp>
      <p:sp>
        <p:nvSpPr>
          <p:cNvPr id="4" name="Slide Number Placeholder 3"/>
          <p:cNvSpPr>
            <a:spLocks noGrp="1"/>
          </p:cNvSpPr>
          <p:nvPr>
            <p:ph type="sldNum" sz="quarter" idx="10"/>
          </p:nvPr>
        </p:nvSpPr>
        <p:spPr/>
        <p:txBody>
          <a:bodyPr/>
          <a:lstStyle/>
          <a:p>
            <a:fld id="{56C9DA26-3F4C-4B78-AD16-DB02EE4E2F96}" type="slidenum">
              <a:rPr lang="en-US" smtClean="0"/>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8040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Abandoned Railroad right-of-way Act required a declaration by </a:t>
            </a:r>
            <a:r>
              <a:rPr lang="en-US" sz="1200" b="1" dirty="0" smtClean="0">
                <a:latin typeface="Plantagenet Cherokee" pitchFamily="18" charset="0"/>
              </a:rPr>
              <a:t>Congress</a:t>
            </a:r>
            <a:r>
              <a:rPr lang="en-US" sz="1200" dirty="0" smtClean="0">
                <a:latin typeface="Plantagenet Cherokee" pitchFamily="18" charset="0"/>
              </a:rPr>
              <a:t> or a </a:t>
            </a:r>
            <a:r>
              <a:rPr lang="en-US" sz="1200" b="1" dirty="0" smtClean="0">
                <a:latin typeface="Plantagenet Cherokee" pitchFamily="18" charset="0"/>
              </a:rPr>
              <a:t>court of competent jurisdiction</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04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Abandoned Railroad right-of-way Act required a declaration of abandonment by </a:t>
            </a:r>
            <a:r>
              <a:rPr lang="en-US" sz="1200" b="1" dirty="0" smtClean="0">
                <a:latin typeface="Plantagenet Cherokee" pitchFamily="18" charset="0"/>
              </a:rPr>
              <a:t>Congress</a:t>
            </a:r>
            <a:r>
              <a:rPr lang="en-US" sz="1200" dirty="0" smtClean="0">
                <a:latin typeface="Plantagenet Cherokee" pitchFamily="18" charset="0"/>
              </a:rPr>
              <a:t> or a </a:t>
            </a:r>
            <a:r>
              <a:rPr lang="en-US" sz="1200" b="1" dirty="0" smtClean="0">
                <a:latin typeface="Plantagenet Cherokee" pitchFamily="18" charset="0"/>
              </a:rPr>
              <a:t>court of competent jurisdiction</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04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27</a:t>
            </a:fld>
            <a:endParaRPr lang="en-US"/>
          </a:p>
        </p:txBody>
      </p:sp>
    </p:spTree>
    <p:extLst>
      <p:ext uri="{BB962C8B-B14F-4D97-AF65-F5344CB8AC3E}">
        <p14:creationId xmlns:p14="http://schemas.microsoft.com/office/powerpoint/2010/main" val="1607537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need a</a:t>
            </a:r>
            <a:r>
              <a:rPr lang="en-US" baseline="0" dirty="0" smtClean="0"/>
              <a:t> right-of-way to cross land that you own.</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6918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30</a:t>
            </a:fld>
            <a:endParaRPr lang="en-US"/>
          </a:p>
        </p:txBody>
      </p:sp>
    </p:spTree>
    <p:extLst>
      <p:ext uri="{BB962C8B-B14F-4D97-AF65-F5344CB8AC3E}">
        <p14:creationId xmlns:p14="http://schemas.microsoft.com/office/powerpoint/2010/main" val="289119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6751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Plantagenet Cherokee" pitchFamily="18" charset="0"/>
              </a:rPr>
              <a:t>This flies in the face of the statutory language</a:t>
            </a:r>
            <a:r>
              <a:rPr lang="en-US" baseline="0" dirty="0" smtClean="0">
                <a:latin typeface="Plantagenet Cherokee" pitchFamily="18" charset="0"/>
              </a:rPr>
              <a:t> in the abandoned railroad right-of-way act.</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6979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33</a:t>
            </a:fld>
            <a:endParaRPr lang="en-US"/>
          </a:p>
        </p:txBody>
      </p:sp>
    </p:spTree>
    <p:extLst>
      <p:ext uri="{BB962C8B-B14F-4D97-AF65-F5344CB8AC3E}">
        <p14:creationId xmlns:p14="http://schemas.microsoft.com/office/powerpoint/2010/main" val="158331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34</a:t>
            </a:fld>
            <a:endParaRPr lang="en-US"/>
          </a:p>
        </p:txBody>
      </p:sp>
    </p:spTree>
    <p:extLst>
      <p:ext uri="{BB962C8B-B14F-4D97-AF65-F5344CB8AC3E}">
        <p14:creationId xmlns:p14="http://schemas.microsoft.com/office/powerpoint/2010/main" val="244738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year ago I talked about the decision by US District Court in Madison. At that time the case was on appeal to the 7</a:t>
            </a:r>
            <a:r>
              <a:rPr lang="en-US" baseline="30000" dirty="0" smtClean="0"/>
              <a:t>th</a:t>
            </a:r>
            <a:r>
              <a:rPr lang="en-US" dirty="0" smtClean="0"/>
              <a:t> Circuit Court of Appeals. In June, the 7</a:t>
            </a:r>
            <a:r>
              <a:rPr lang="en-US" baseline="30000" dirty="0" smtClean="0"/>
              <a:t>th</a:t>
            </a:r>
            <a:r>
              <a:rPr lang="en-US" dirty="0" smtClean="0"/>
              <a:t> Circuit finally rendered its decision…</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334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35</a:t>
            </a:fld>
            <a:endParaRPr lang="en-US"/>
          </a:p>
        </p:txBody>
      </p:sp>
    </p:spTree>
    <p:extLst>
      <p:ext uri="{BB962C8B-B14F-4D97-AF65-F5344CB8AC3E}">
        <p14:creationId xmlns:p14="http://schemas.microsoft.com/office/powerpoint/2010/main" val="2178216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reversion in this case meant the County would have gotten the right-of-way for free. Even after this decision, the County could still acquire the land, by condemnation if they</a:t>
            </a:r>
            <a:r>
              <a:rPr lang="en-US" baseline="0" dirty="0" smtClean="0"/>
              <a:t> so desired. Condemnation is a hard thing for local officials to do.</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36</a:t>
            </a:fld>
            <a:endParaRPr lang="en-US"/>
          </a:p>
        </p:txBody>
      </p:sp>
    </p:spTree>
    <p:extLst>
      <p:ext uri="{BB962C8B-B14F-4D97-AF65-F5344CB8AC3E}">
        <p14:creationId xmlns:p14="http://schemas.microsoft.com/office/powerpoint/2010/main" val="455157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37</a:t>
            </a:fld>
            <a:endParaRPr lang="en-US"/>
          </a:p>
        </p:txBody>
      </p:sp>
    </p:spTree>
    <p:extLst>
      <p:ext uri="{BB962C8B-B14F-4D97-AF65-F5344CB8AC3E}">
        <p14:creationId xmlns:p14="http://schemas.microsoft.com/office/powerpoint/2010/main" val="724856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Plantagenet Cherokee" pitchFamily="18" charset="0"/>
                <a:cs typeface="Aparajita" pitchFamily="34" charset="0"/>
              </a:rPr>
              <a:t>Previously, it was an open question in the 7</a:t>
            </a:r>
            <a:r>
              <a:rPr lang="en-US" sz="1200" baseline="30000" dirty="0" smtClean="0">
                <a:latin typeface="Plantagenet Cherokee" pitchFamily="18" charset="0"/>
                <a:cs typeface="Aparajita" pitchFamily="34" charset="0"/>
              </a:rPr>
              <a:t>th</a:t>
            </a:r>
            <a:r>
              <a:rPr lang="en-US" sz="1200" dirty="0" smtClean="0">
                <a:latin typeface="Plantagenet Cherokee" pitchFamily="18" charset="0"/>
                <a:cs typeface="Aparajita" pitchFamily="34" charset="0"/>
              </a:rPr>
              <a:t> Circuit whether rights-of-way under the 1875 act were subject to reversion to the US. </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40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7227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ruling with regard to</a:t>
            </a:r>
            <a:r>
              <a:rPr lang="en-US" baseline="0" dirty="0" smtClean="0"/>
              <a:t> </a:t>
            </a:r>
            <a:r>
              <a:rPr lang="en-US" dirty="0" smtClean="0"/>
              <a:t>the 1875 Right-of-way Act is</a:t>
            </a:r>
            <a:r>
              <a:rPr lang="en-US" baseline="0" dirty="0" smtClean="0"/>
              <a:t> probably the most important aspect of the 7</a:t>
            </a:r>
            <a:r>
              <a:rPr lang="en-US" baseline="30000" dirty="0" smtClean="0"/>
              <a:t>th</a:t>
            </a:r>
            <a:r>
              <a:rPr lang="en-US" baseline="0" dirty="0" smtClean="0"/>
              <a:t> Circuit’s decision. More railroads in Wisconsin got rights-of-way under the 1875 act than under the land grants. Moreover, figuring out the location of these rights-of-way is challenging in the extreme. Probably more miles than under the land grants too.</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41</a:t>
            </a:fld>
            <a:endParaRPr lang="en-US"/>
          </a:p>
        </p:txBody>
      </p:sp>
    </p:spTree>
    <p:extLst>
      <p:ext uri="{BB962C8B-B14F-4D97-AF65-F5344CB8AC3E}">
        <p14:creationId xmlns:p14="http://schemas.microsoft.com/office/powerpoint/2010/main" val="2433533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DA26-3F4C-4B78-AD16-DB02EE4E2F96}" type="slidenum">
              <a:rPr lang="en-US" smtClean="0"/>
              <a:t>42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0604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DA26-3F4C-4B78-AD16-DB02EE4E2F96}" type="slidenum">
              <a:rPr lang="en-US" smtClean="0"/>
              <a:t>43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060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Trego to Gordon, 25 miles,</a:t>
            </a:r>
            <a:r>
              <a:rPr lang="en-US" baseline="0" dirty="0" smtClean="0"/>
              <a:t> is rails-to-trails.</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50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4026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lt1"/>
                </a:solidFill>
                <a:latin typeface="Plantagenet Cherokee" pitchFamily="18" charset="0"/>
              </a:rPr>
              <a:t>Note: This map does not show the third, central land grant route. It does show a land grant wagon road from Fort Howard, Wisconsin to Lac Vieux</a:t>
            </a:r>
            <a:r>
              <a:rPr lang="en-US" sz="2800" dirty="0">
                <a:solidFill>
                  <a:schemeClr val="lt1"/>
                </a:solidFill>
                <a:latin typeface="Plantagenet Cherokee" pitchFamily="18" charset="0"/>
              </a:rPr>
              <a:t> </a:t>
            </a:r>
            <a:r>
              <a:rPr lang="en-US" dirty="0">
                <a:solidFill>
                  <a:schemeClr val="lt1"/>
                </a:solidFill>
                <a:latin typeface="Plantagenet Cherokee" pitchFamily="18" charset="0"/>
              </a:rPr>
              <a:t>Desert at the Wisconsin – Michigan border</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52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01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4</a:t>
            </a:fld>
            <a:endParaRPr lang="en-US"/>
          </a:p>
        </p:txBody>
      </p:sp>
    </p:spTree>
    <p:extLst>
      <p:ext uri="{BB962C8B-B14F-4D97-AF65-F5344CB8AC3E}">
        <p14:creationId xmlns:p14="http://schemas.microsoft.com/office/powerpoint/2010/main" val="31443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Courts are conservative and abhor things that upset the certainty of private property ownership.</a:t>
            </a:r>
            <a:r>
              <a:rPr lang="en-US" baseline="0" dirty="0" smtClean="0"/>
              <a:t> Judge Crabb’s decision created lots of uncertainty.</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837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9DA26-3F4C-4B78-AD16-DB02EE4E2F96}"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060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9</a:t>
            </a:fld>
            <a:endParaRPr lang="en-US"/>
          </a:p>
        </p:txBody>
      </p:sp>
    </p:spTree>
    <p:extLst>
      <p:ext uri="{BB962C8B-B14F-4D97-AF65-F5344CB8AC3E}">
        <p14:creationId xmlns:p14="http://schemas.microsoft.com/office/powerpoint/2010/main" val="280617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6C9DA26-3F4C-4B78-AD16-DB02EE4E2F96}" type="slidenum">
              <a:rPr lang="en-US" smtClean="0"/>
              <a:t>10</a:t>
            </a:fld>
            <a:endParaRPr lang="en-US"/>
          </a:p>
        </p:txBody>
      </p:sp>
    </p:spTree>
    <p:extLst>
      <p:ext uri="{BB962C8B-B14F-4D97-AF65-F5344CB8AC3E}">
        <p14:creationId xmlns:p14="http://schemas.microsoft.com/office/powerpoint/2010/main" val="387991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1856 and 1864 land grant acts did not specifically grant a right-of-way. They provided lands to the states to give to railroads</a:t>
            </a:r>
            <a:r>
              <a:rPr lang="en-US" baseline="0" dirty="0" smtClean="0"/>
              <a:t> to aid the construction of the railroad. Judge Crabb found an ‘implied’ right-of-way under those grants or an express grant under the 1852 right-of-way act. </a:t>
            </a:r>
            <a:r>
              <a:rPr lang="en-US" dirty="0" smtClean="0"/>
              <a:t>  </a:t>
            </a:r>
            <a:endParaRPr lang="en-US" dirty="0"/>
          </a:p>
        </p:txBody>
      </p:sp>
      <p:sp>
        <p:nvSpPr>
          <p:cNvPr id="4" name="Slide Number Placeholder 3"/>
          <p:cNvSpPr>
            <a:spLocks noGrp="1"/>
          </p:cNvSpPr>
          <p:nvPr>
            <p:ph type="sldNum" sz="quarter" idx="10"/>
          </p:nvPr>
        </p:nvSpPr>
        <p:spPr/>
        <p:txBody>
          <a:bodyPr/>
          <a:lstStyle/>
          <a:p>
            <a:fld id="{56C9DA26-3F4C-4B78-AD16-DB02EE4E2F96}"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160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579E4-27FB-45D5-9F72-2F0BDED7390D}" type="datetime1">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331335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199EF-399B-42A0-807F-2D6220D02C62}" type="datetime1">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315045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0F02E-F439-4E73-82BF-DEACC47A684B}" type="datetime1">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188164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D2FA9-DCB3-487C-BF58-13BBA66BFAFF}" type="datetime1">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69177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89D30-ED66-48D3-8366-43376B687C16}" type="datetime1">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249764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82F39-7FA9-455D-A23E-A8BD9EBC2F74}" type="datetime1">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10043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0E479-BB62-4EA4-8E5B-CDFF9C938FB8}" type="datetime1">
              <a:rPr lang="en-US" smtClean="0"/>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35003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C98EF-D591-432B-8548-84A0D9AD7A33}" type="datetime1">
              <a:rPr lang="en-US" smtClean="0"/>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268960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ADDE7-7BCB-4E26-A182-E998679A78A9}" type="datetime1">
              <a:rPr lang="en-US" smtClean="0"/>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272875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23BCE-8EB3-43E9-ACE1-26916FDC540C}" type="datetime1">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118698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E5A43-0A5F-47BC-880D-81599A3733E5}" type="datetime1">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5F64-24B3-4343-B033-67A047FC9792}" type="slidenum">
              <a:rPr lang="en-US" smtClean="0"/>
              <a:t>‹#›</a:t>
            </a:fld>
            <a:endParaRPr lang="en-US"/>
          </a:p>
        </p:txBody>
      </p:sp>
    </p:spTree>
    <p:extLst>
      <p:ext uri="{BB962C8B-B14F-4D97-AF65-F5344CB8AC3E}">
        <p14:creationId xmlns:p14="http://schemas.microsoft.com/office/powerpoint/2010/main" val="2834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2A53E-0C9B-4338-B03D-62E695C19732}" type="datetime1">
              <a:rPr lang="en-US" smtClean="0"/>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95F64-24B3-4343-B033-67A047FC9792}" type="slidenum">
              <a:rPr lang="en-US" smtClean="0"/>
              <a:t>‹#›</a:t>
            </a:fld>
            <a:endParaRPr lang="en-US"/>
          </a:p>
        </p:txBody>
      </p:sp>
    </p:spTree>
    <p:extLst>
      <p:ext uri="{BB962C8B-B14F-4D97-AF65-F5344CB8AC3E}">
        <p14:creationId xmlns:p14="http://schemas.microsoft.com/office/powerpoint/2010/main" val="11710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aselaw.findlaw.com/us-7th-circuit/1394104.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wisconsinhistory.org/whi/fullRecord.asp?id=6827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westlaw.com/Find/Default.wl?rs=dfa1.0&amp;vr=2.0&amp;DB=708&amp;FindType=Y&amp;SerialNum=1942122272" TargetMode="External"/><Relationship Id="rId3" Type="http://schemas.openxmlformats.org/officeDocument/2006/relationships/hyperlink" Target="http://www.westlaw.com/Find/Default.wl?rs=KCAL1.0&amp;vr=2.0&amp;FindType=0&amp;SerialNum=2019232049" TargetMode="External"/><Relationship Id="rId7" Type="http://schemas.openxmlformats.org/officeDocument/2006/relationships/hyperlink" Target="http://web2.westlaw.com/find/default.wl?serialnum=1903100423&amp;tc=-1&amp;rp=/find/default.wl&amp;sv=Split&amp;rs=WLW11.01&amp;db=708&amp;tf=-1&amp;findtype=Y&amp;fn=_top&amp;vr=2.0&amp;pbc=00374A5B&amp;ordoc=2002691185" TargetMode="External"/><Relationship Id="rId2" Type="http://schemas.openxmlformats.org/officeDocument/2006/relationships/hyperlink" Target="http://web2.westlaw.com/result/result.aspx?ss=CNT&amp;mt=93&amp;n=1&amp;cnt=DOC&amp;rlt=CLID_FQRLT483692354173010&amp;scxt=WL&amp;service=Find&amp;fmqv=c&amp;rp=/Find/default.wl&amp;vr=2.0&amp;rlti=1&amp;sv=Split&amp;fn=_top&amp;cite=649+F.3d+799&amp;rs=WLW11.10" TargetMode="External"/><Relationship Id="rId1" Type="http://schemas.openxmlformats.org/officeDocument/2006/relationships/slideLayout" Target="../slideLayouts/slideLayout2.xml"/><Relationship Id="rId6" Type="http://schemas.openxmlformats.org/officeDocument/2006/relationships/hyperlink" Target="http://www.westlaw.com/Find/Default.wl?rs=dfa1.0&amp;vr=2.0&amp;DB=506&amp;FindType=Y&amp;SerialNum=2002691185" TargetMode="External"/><Relationship Id="rId5" Type="http://schemas.openxmlformats.org/officeDocument/2006/relationships/hyperlink" Target="http://www.westlaw.com/Find/Default.wl?rs=dfa1.0&amp;vr=2.0&amp;DB=4637&amp;FindType=Y&amp;SerialNum=2002323726" TargetMode="External"/><Relationship Id="rId4" Type="http://schemas.openxmlformats.org/officeDocument/2006/relationships/hyperlink" Target="http://www.westlaw.com/Find/Default.wl?rs=dfa1.0&amp;vr=2.0&amp;DB=506&amp;FindType=Y&amp;ReferencePositionType=S&amp;SerialNum=2015659093&amp;ReferencePosition=833"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eb2.westlaw.com/find/default.wl?tf=-1&amp;rs=WLW11.01&amp;serialnum=1996233999&amp;fn=_top&amp;sv=Split&amp;tc=-1&amp;findtype=Y&amp;ordoc=1928080&amp;db=0000506&amp;vr=2.0&amp;rp=/find/default.wl&amp;pbc=002DFDBB" TargetMode="External"/><Relationship Id="rId2" Type="http://schemas.openxmlformats.org/officeDocument/2006/relationships/hyperlink" Target="http://web2.westlaw.com/find/default.wl?tf=-1&amp;rs=WLW11.01&amp;serialnum=2006410907&amp;fn=_top&amp;sv=Split&amp;tc=-1&amp;findtype=Y&amp;ordoc=1675934&amp;db=0000506&amp;vr=2.0&amp;rp=/find/default.wl&amp;pbc=AC88C232" TargetMode="External"/><Relationship Id="rId1" Type="http://schemas.openxmlformats.org/officeDocument/2006/relationships/slideLayout" Target="../slideLayouts/slideLayout2.xml"/><Relationship Id="rId4" Type="http://schemas.openxmlformats.org/officeDocument/2006/relationships/hyperlink" Target="http://web2.westlaw.com/result/result.aspx?rs=WLW11.01&amp;ss=CNT&amp;origin=Search&amp;sv=Split&amp;sri=134&amp;cfid=1&amp;fn=_top&amp;n=1&amp;sskey=CLID_SSSA728463718083&amp;mt=93&amp;eq=Welcome/93&amp;method=TNC&amp;query=%22U.S.+V.+MARVIN+M.+BRANDT+REVOCABLE+TRUST%22&amp;srch=TRUE&amp;db=ALLCASES&amp;rlti=1&amp;vr=2.0&amp;fmqv=c&amp;service=Search&amp;cnt=DOC&amp;scxt=WL&amp;rltdb=CLID_DB888463718083&amp;rlt=CLID_QRYRLT747063918083&amp;rp=/Welcome/93/default.w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eb2.westlaw.com/find/default.wl?tf=-1&amp;rs=WLW11.01&amp;referencepositiontype=S&amp;serialnum=1990097712&amp;fn=_top&amp;sv=Split&amp;referenceposition=1335&amp;pbc=7EA6A2FB&amp;tc=-1&amp;ordoc=2020587821&amp;findtype=Y&amp;db=350&amp;vr=2.0&amp;rp=/find/default.wl&amp;mt=93" TargetMode="External"/><Relationship Id="rId2" Type="http://schemas.openxmlformats.org/officeDocument/2006/relationships/hyperlink" Target="http://web2.westlaw.com/find/default.wl?tf=-1&amp;rs=WLW11.01&amp;serialnum=2006353986&amp;fn=_top&amp;sv=Split&amp;tc=-1&amp;pbc=7EA6A2FB&amp;ordoc=2020587821&amp;findtype=Y&amp;db=613&amp;vr=2.0&amp;rp=/find/default.wl&amp;mt=93" TargetMode="External"/><Relationship Id="rId1" Type="http://schemas.openxmlformats.org/officeDocument/2006/relationships/slideLayout" Target="../slideLayouts/slideLayout2.xml"/><Relationship Id="rId5" Type="http://schemas.openxmlformats.org/officeDocument/2006/relationships/hyperlink" Target="http://www.westlaw.com/Find/Default.wl?rs=dfa1.0&amp;vr=2.0&amp;DB=595&amp;FindType=Y&amp;SerialNum=1983209469" TargetMode="External"/><Relationship Id="rId4" Type="http://schemas.openxmlformats.org/officeDocument/2006/relationships/hyperlink" Target="http://web2.westlaw.com/find/default.wl?tf=-1&amp;rs=WLW11.01&amp;serialnum=1994165694&amp;fn=_top&amp;sv=Split&amp;tc=-1&amp;pbc=7EA6A2FB&amp;ordoc=2020587821&amp;findtype=Y&amp;db=506&amp;vr=2.0&amp;rp=/find/default.wl&amp;mt=93"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madcat.library.wisc.edu/cgi-bin/Pwebrecon.cgi?SC=Author&amp;SEQ=20101103144401&amp;PID=812KxM8whClbHEOW6iWlh3_idhi&amp;SA=Greiner,+Gordon+Oswald." TargetMode="External"/><Relationship Id="rId2" Type="http://schemas.openxmlformats.org/officeDocument/2006/relationships/hyperlink" Target="http://books.google.com/books?id=5xsaAAAAMAAJ&amp;printsec=frontcover&amp;dq=Congressional+grants+of+land+in+aid+of+railways&amp;hl=en&amp;ei=31zjTOaTCsyfnwe7mYHLDw&amp;sa=X&amp;oi=book_result&amp;ct=result&amp;resnum=1&amp;sqi=2&amp;ved=0CDQQ6AEwAA#v=onepage&amp;q&amp;f=false" TargetMode="External"/><Relationship Id="rId1" Type="http://schemas.openxmlformats.org/officeDocument/2006/relationships/slideLayout" Target="../slideLayouts/slideLayout2.xml"/><Relationship Id="rId5" Type="http://schemas.openxmlformats.org/officeDocument/2006/relationships/hyperlink" Target="http://riptrack.net/wisconsin" TargetMode="External"/><Relationship Id="rId4" Type="http://schemas.openxmlformats.org/officeDocument/2006/relationships/hyperlink" Target="http://www.wisconsinhistory.org/libraryarchives/maps/search.asp"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books.google.com/books?id=AGgaAQAAIAAJ&amp;pg=PP4#v=onepage&amp;q&amp;f=false" TargetMode="External"/><Relationship Id="rId2" Type="http://schemas.openxmlformats.org/officeDocument/2006/relationships/hyperlink" Target="http://www.wisconsinhistory.org/turningpoints/search.asp?id=63" TargetMode="External"/><Relationship Id="rId1" Type="http://schemas.openxmlformats.org/officeDocument/2006/relationships/slideLayout" Target="../slideLayouts/slideLayout2.xml"/><Relationship Id="rId5" Type="http://schemas.openxmlformats.org/officeDocument/2006/relationships/hyperlink" Target="http://www.amazon.com/Law-Locomotives-Railroad-Wisconsin-Nineteenth/dp/087020047X/ref=sr_1_1?ie=UTF8&amp;s=books&amp;qid=1290700406&amp;sr=8-1" TargetMode="External"/><Relationship Id="rId4" Type="http://schemas.openxmlformats.org/officeDocument/2006/relationships/hyperlink" Target="http://books.google.com/books?id=drPVAAAAMAAJ&amp;printsec=frontcover&amp;dq=Congressional+History+of+Railways+in+the+United+States,+1850-1887&amp;hl=en&amp;ei=m1zjTKyRLJO6nge1kJGnDg&amp;sa=X&amp;oi=book_result&amp;ct=result&amp;resnum=1&amp;ved=0CCoQ6AEwAA"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books.google.com/books?id=ZJzm5PtTY9gC&amp;printsec=frontcover&amp;dq=The+public+domain+:+its+history,+with+statistics&amp;hl=en&amp;ei=ANxyTYeSA8zdgQey8JXmAQ&amp;sa=X&amp;oi=book_result&amp;ct=result&amp;resnum=2&amp;ved=0CDUQ6AEwAQ" TargetMode="External"/><Relationship Id="rId2" Type="http://schemas.openxmlformats.org/officeDocument/2006/relationships/hyperlink" Target="http://books.google.com/books?id=drPVAAAAMAAJ&amp;dq=Congressional%20History%20of%20Railways%20in%20the%20United%20States,%201850-1887&amp;pg=PA4#v=onepage&amp;q=wisconsin&amp;f=false" TargetMode="External"/><Relationship Id="rId1" Type="http://schemas.openxmlformats.org/officeDocument/2006/relationships/slideLayout" Target="../slideLayouts/slideLayout2.xml"/><Relationship Id="rId5" Type="http://schemas.openxmlformats.org/officeDocument/2006/relationships/hyperlink" Target="http://books.google.com/books?id=LYFxAAAAIAAJ&amp;printsec=frontcover&amp;dq=Economic+history+of+Wisconsin+during+the+Civil+War+decade&amp;source=bl&amp;ots=gkcoY8e_tl&amp;sig=qXF2hPoKJmwjdWrf6S6NxTSD1bc&amp;hl=en&amp;ei=WeZ3TaOWHs2ArQG-0dDvCQ&amp;sa=X&amp;oi=book_result&amp;ct=result&amp;resnum=1&amp;ved=0CBgQ6AEwAA" TargetMode="External"/><Relationship Id="rId4" Type="http://schemas.openxmlformats.org/officeDocument/2006/relationships/hyperlink" Target="http://www.wisbar.org/AM/TemplateRedirect.cfm?template=/CM/ContentDisplay.cfm&amp;Section=Wisconsin_s_legal_history&amp;ContentID=3584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amazon.com/Natures-Metropolis-Chicago-Great-West/dp/0393308731/ref=sr_1_1?s=books&amp;ie=UTF8&amp;qid=1290702081&amp;sr=1-1" TargetMode="External"/><Relationship Id="rId2" Type="http://schemas.openxmlformats.org/officeDocument/2006/relationships/hyperlink" Target="http://www.amazon.com/William-Cronon/e/B000AQ8UT2/ref=sr_ntt_srch_lnk_1?qid=1290702081&amp;sr=1-1" TargetMode="External"/><Relationship Id="rId1" Type="http://schemas.openxmlformats.org/officeDocument/2006/relationships/slideLayout" Target="../slideLayouts/slideLayout2.xml"/><Relationship Id="rId4" Type="http://schemas.openxmlformats.org/officeDocument/2006/relationships/hyperlink" Target="http://memory.loc.gov/ammem/gmdhtml/rrhtml/rrhome.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westlaw.com/Find/Default.wl?rs=dfa1.0&amp;vr=2.0&amp;DB=3094&amp;FindType=Y&amp;ReferencePositionType=S&amp;SerialNum=0340838540&amp;ReferencePosition=716" TargetMode="External"/><Relationship Id="rId2" Type="http://schemas.openxmlformats.org/officeDocument/2006/relationships/hyperlink" Target="http://www.alta.org/publications/titlenews/10/Volume89_Issue05.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doug.wood@wisconsin.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5146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Who Owns That?</a:t>
            </a:r>
            <a:br>
              <a:rPr lang="en-US" sz="4000" dirty="0" smtClean="0">
                <a:effectLst>
                  <a:outerShdw blurRad="38100" dist="38100" dir="2700000" algn="tl">
                    <a:srgbClr val="000000">
                      <a:alpha val="43137"/>
                    </a:srgbClr>
                  </a:outerShdw>
                </a:effectLst>
                <a:latin typeface="Plantagenet Cherokee" pitchFamily="18" charset="0"/>
              </a:rPr>
            </a:br>
            <a:r>
              <a:rPr lang="en-US" sz="4000" dirty="0" smtClean="0">
                <a:effectLst>
                  <a:outerShdw blurRad="38100" dist="38100" dir="2700000" algn="tl">
                    <a:srgbClr val="000000">
                      <a:alpha val="43137"/>
                    </a:srgbClr>
                  </a:outerShdw>
                </a:effectLst>
                <a:latin typeface="Plantagenet Cherokee" pitchFamily="18" charset="0"/>
              </a:rPr>
              <a:t>Federal Land Grants in Aid of Railroads After the Railroad Leaves: </a:t>
            </a:r>
            <a:r>
              <a:rPr lang="en-US" b="1" dirty="0" smtClean="0">
                <a:effectLst>
                  <a:outerShdw blurRad="38100" dist="38100" dir="2700000" algn="tl">
                    <a:srgbClr val="000000">
                      <a:alpha val="43137"/>
                    </a:srgbClr>
                  </a:outerShdw>
                </a:effectLst>
                <a:latin typeface="Plantagenet Cherokee" pitchFamily="18" charset="0"/>
              </a:rPr>
              <a:t>An Update</a:t>
            </a:r>
            <a:endParaRPr lang="en-US" b="1" dirty="0">
              <a:effectLst>
                <a:outerShdw blurRad="38100" dist="38100" dir="2700000" algn="tl">
                  <a:srgbClr val="000000">
                    <a:alpha val="43137"/>
                  </a:srgbClr>
                </a:outerShdw>
              </a:effectLst>
              <a:latin typeface="Plantagenet Cherokee" pitchFamily="18" charset="0"/>
            </a:endParaRPr>
          </a:p>
        </p:txBody>
      </p:sp>
      <p:sp>
        <p:nvSpPr>
          <p:cNvPr id="3" name="Subtitle 2"/>
          <p:cNvSpPr>
            <a:spLocks noGrp="1"/>
          </p:cNvSpPr>
          <p:nvPr>
            <p:ph type="subTitle" idx="1"/>
          </p:nvPr>
        </p:nvSpPr>
        <p:spPr>
          <a:xfrm>
            <a:off x="1143000" y="3886200"/>
            <a:ext cx="6781800" cy="18288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r>
              <a:rPr lang="en-US" sz="2800" i="1" dirty="0" smtClean="0">
                <a:solidFill>
                  <a:schemeClr val="bg2">
                    <a:lumMod val="25000"/>
                  </a:schemeClr>
                </a:solidFill>
                <a:effectLst>
                  <a:outerShdw blurRad="38100" dist="38100" dir="2700000" algn="tl">
                    <a:srgbClr val="000000">
                      <a:alpha val="43137"/>
                    </a:srgbClr>
                  </a:outerShdw>
                </a:effectLst>
              </a:rPr>
              <a:t>SC Johnson 1988 Trust v. Bayfield County</a:t>
            </a:r>
          </a:p>
          <a:p>
            <a:r>
              <a:rPr lang="en-US" sz="2800" dirty="0" smtClean="0">
                <a:solidFill>
                  <a:schemeClr val="bg2">
                    <a:lumMod val="25000"/>
                  </a:schemeClr>
                </a:solidFill>
                <a:effectLst>
                  <a:outerShdw blurRad="38100" dist="38100" dir="2700000" algn="tl">
                    <a:srgbClr val="000000">
                      <a:alpha val="43137"/>
                    </a:srgbClr>
                  </a:outerShdw>
                </a:effectLst>
              </a:rPr>
              <a:t>649 F.3d 799, C.A. 7 (Wis. 2011)</a:t>
            </a:r>
          </a:p>
          <a:p>
            <a:r>
              <a:rPr lang="en-US" sz="2800" b="1" dirty="0" smtClean="0">
                <a:solidFill>
                  <a:schemeClr val="bg2">
                    <a:lumMod val="25000"/>
                  </a:schemeClr>
                </a:solidFill>
                <a:effectLst>
                  <a:outerShdw blurRad="38100" dist="38100" dir="2700000" algn="tl">
                    <a:srgbClr val="000000">
                      <a:alpha val="43137"/>
                    </a:srgbClr>
                  </a:outerShdw>
                </a:effectLst>
              </a:rPr>
              <a:t>Reversing</a:t>
            </a:r>
            <a:r>
              <a:rPr lang="en-US" sz="2800" dirty="0" smtClean="0">
                <a:solidFill>
                  <a:schemeClr val="bg2">
                    <a:lumMod val="25000"/>
                  </a:schemeClr>
                </a:solidFill>
                <a:effectLst>
                  <a:outerShdw blurRad="38100" dist="38100" dir="2700000" algn="tl">
                    <a:srgbClr val="000000">
                      <a:alpha val="43137"/>
                    </a:srgbClr>
                  </a:outerShdw>
                </a:effectLst>
              </a:rPr>
              <a:t> 634 </a:t>
            </a:r>
            <a:r>
              <a:rPr lang="en-US" sz="2800" dirty="0">
                <a:solidFill>
                  <a:schemeClr val="bg2">
                    <a:lumMod val="25000"/>
                  </a:schemeClr>
                </a:solidFill>
                <a:effectLst>
                  <a:outerShdw blurRad="38100" dist="38100" dir="2700000" algn="tl">
                    <a:srgbClr val="000000">
                      <a:alpha val="43137"/>
                    </a:srgbClr>
                  </a:outerShdw>
                </a:effectLst>
              </a:rPr>
              <a:t>F.Supp.2d 956 (W.D. Wis., </a:t>
            </a:r>
            <a:r>
              <a:rPr lang="en-US" sz="2800" dirty="0" smtClean="0">
                <a:solidFill>
                  <a:schemeClr val="bg2">
                    <a:lumMod val="25000"/>
                  </a:schemeClr>
                </a:solidFill>
                <a:effectLst>
                  <a:outerShdw blurRad="38100" dist="38100" dir="2700000" algn="tl">
                    <a:srgbClr val="000000">
                      <a:alpha val="43137"/>
                    </a:srgbClr>
                  </a:outerShdw>
                </a:effectLst>
              </a:rPr>
              <a:t>June </a:t>
            </a:r>
            <a:r>
              <a:rPr lang="en-US" sz="2800" dirty="0">
                <a:solidFill>
                  <a:schemeClr val="bg2">
                    <a:lumMod val="25000"/>
                  </a:schemeClr>
                </a:solidFill>
                <a:effectLst>
                  <a:outerShdw blurRad="38100" dist="38100" dir="2700000" algn="tl">
                    <a:srgbClr val="000000">
                      <a:alpha val="43137"/>
                    </a:srgbClr>
                  </a:outerShdw>
                </a:effectLst>
              </a:rPr>
              <a:t>26, 2009</a:t>
            </a:r>
            <a:r>
              <a:rPr lang="en-US" sz="2800" dirty="0" smtClean="0">
                <a:solidFill>
                  <a:schemeClr val="bg2">
                    <a:lumMod val="25000"/>
                  </a:schemeClr>
                </a:solidFill>
                <a:effectLst>
                  <a:outerShdw blurRad="38100" dist="38100" dir="2700000" algn="tl">
                    <a:srgbClr val="000000">
                      <a:alpha val="43137"/>
                    </a:srgbClr>
                  </a:outerShdw>
                </a:effectLst>
              </a:rPr>
              <a:t>)</a:t>
            </a:r>
          </a:p>
          <a:p>
            <a:pPr algn="l"/>
            <a:endParaRPr lang="en-US" sz="1400" dirty="0" smtClean="0">
              <a:solidFill>
                <a:schemeClr val="bg2">
                  <a:lumMod val="25000"/>
                </a:schemeClr>
              </a:solidFill>
              <a:effectLst>
                <a:outerShdw blurRad="38100" dist="38100" dir="2700000" algn="tl">
                  <a:srgbClr val="000000">
                    <a:alpha val="43137"/>
                  </a:srgbClr>
                </a:outerShdw>
              </a:effectLst>
            </a:endParaRPr>
          </a:p>
          <a:p>
            <a:pPr algn="l"/>
            <a:endParaRPr lang="en-US" sz="1400" dirty="0">
              <a:solidFill>
                <a:schemeClr val="bg2">
                  <a:lumMod val="25000"/>
                </a:schemeClr>
              </a:solidFill>
              <a:effectLst>
                <a:outerShdw blurRad="38100" dist="38100" dir="2700000" algn="tl">
                  <a:srgbClr val="000000">
                    <a:alpha val="43137"/>
                  </a:srgbClr>
                </a:outerShdw>
              </a:effectLst>
            </a:endParaRPr>
          </a:p>
          <a:p>
            <a:pPr algn="l"/>
            <a:r>
              <a:rPr lang="en-US" sz="1400" b="1" dirty="0" smtClean="0">
                <a:solidFill>
                  <a:schemeClr val="bg2">
                    <a:lumMod val="25000"/>
                  </a:schemeClr>
                </a:solidFill>
                <a:effectLst>
                  <a:outerShdw blurRad="38100" dist="38100" dir="2700000" algn="tl">
                    <a:srgbClr val="000000">
                      <a:alpha val="43137"/>
                    </a:srgbClr>
                  </a:outerShdw>
                </a:effectLst>
              </a:rPr>
              <a:t>NOTE: </a:t>
            </a:r>
            <a:r>
              <a:rPr lang="en-US" sz="1400" dirty="0" smtClean="0">
                <a:solidFill>
                  <a:schemeClr val="bg2">
                    <a:lumMod val="25000"/>
                  </a:schemeClr>
                </a:solidFill>
                <a:effectLst>
                  <a:outerShdw blurRad="38100" dist="38100" dir="2700000" algn="tl">
                    <a:srgbClr val="000000">
                      <a:alpha val="43137"/>
                    </a:srgbClr>
                  </a:outerShdw>
                </a:effectLst>
              </a:rPr>
              <a:t>This presentation was updated on November 1, 2011.</a:t>
            </a:r>
            <a:endParaRPr lang="en-US" sz="1500" dirty="0" smtClean="0">
              <a:solidFill>
                <a:schemeClr val="bg2">
                  <a:lumMod val="25000"/>
                </a:schemeClr>
              </a:solidFill>
              <a:effectLst>
                <a:outerShdw blurRad="38100" dist="38100" dir="2700000" algn="tl">
                  <a:srgbClr val="000000">
                    <a:alpha val="43137"/>
                  </a:srgbClr>
                </a:outerShdw>
              </a:effectLst>
            </a:endParaRPr>
          </a:p>
          <a:p>
            <a:endParaRPr lang="en-US" sz="2800" dirty="0">
              <a:solidFill>
                <a:schemeClr val="bg2">
                  <a:lumMod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1</a:t>
            </a:fld>
            <a:endParaRPr lang="en-US"/>
          </a:p>
        </p:txBody>
      </p:sp>
    </p:spTree>
    <p:extLst>
      <p:ext uri="{BB962C8B-B14F-4D97-AF65-F5344CB8AC3E}">
        <p14:creationId xmlns:p14="http://schemas.microsoft.com/office/powerpoint/2010/main" val="148369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695F64-24B3-4343-B033-67A047FC9792}" type="slidenum">
              <a:rPr lang="en-US" smtClean="0"/>
              <a:t>10</a:t>
            </a:fld>
            <a:endParaRPr lang="en-US"/>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23875" y="533400"/>
            <a:ext cx="8096250" cy="5472113"/>
          </a:xfrm>
          <a:prstGeom prst="rect">
            <a:avLst/>
          </a:prstGeom>
          <a:ln>
            <a:no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518231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lnSpcReduction="10000"/>
          </a:bodyPr>
          <a:lstStyle/>
          <a:p>
            <a:r>
              <a:rPr lang="en-US" b="1" dirty="0" smtClean="0">
                <a:effectLst>
                  <a:outerShdw blurRad="38100" dist="38100" dir="2700000" algn="tl">
                    <a:srgbClr val="000000">
                      <a:alpha val="43137"/>
                    </a:srgbClr>
                  </a:outerShdw>
                </a:effectLst>
                <a:latin typeface="Plantagenet Cherokee" pitchFamily="18" charset="0"/>
              </a:rPr>
              <a:t>District Court</a:t>
            </a:r>
            <a:r>
              <a:rPr lang="en-US" dirty="0" smtClean="0">
                <a:latin typeface="Plantagenet Cherokee" pitchFamily="18" charset="0"/>
              </a:rPr>
              <a:t> held that land within the land grant right-of-way reverted to the US (unless “abandoned” prior to 1988).</a:t>
            </a:r>
          </a:p>
          <a:p>
            <a:pPr marL="0" indent="0">
              <a:buNone/>
            </a:pPr>
            <a:endParaRPr lang="en-US" dirty="0" smtClean="0">
              <a:latin typeface="Plantagenet Cherokee" pitchFamily="18" charset="0"/>
            </a:endParaRPr>
          </a:p>
          <a:p>
            <a:r>
              <a:rPr lang="en-US" dirty="0" smtClean="0">
                <a:latin typeface="Plantagenet Cherokee" pitchFamily="18" charset="0"/>
              </a:rPr>
              <a:t>The </a:t>
            </a:r>
            <a:r>
              <a:rPr lang="en-US" b="1" dirty="0" smtClean="0">
                <a:effectLst>
                  <a:outerShdw blurRad="38100" dist="38100" dir="2700000" algn="tl">
                    <a:srgbClr val="000000">
                      <a:alpha val="43137"/>
                    </a:srgbClr>
                  </a:outerShdw>
                </a:effectLst>
                <a:latin typeface="Plantagenet Cherokee" pitchFamily="18" charset="0"/>
              </a:rPr>
              <a:t>7</a:t>
            </a:r>
            <a:r>
              <a:rPr lang="en-US" b="1" baseline="30000" dirty="0" smtClean="0">
                <a:effectLst>
                  <a:outerShdw blurRad="38100" dist="38100" dir="2700000" algn="tl">
                    <a:srgbClr val="000000">
                      <a:alpha val="43137"/>
                    </a:srgbClr>
                  </a:outerShdw>
                </a:effectLst>
                <a:latin typeface="Plantagenet Cherokee" pitchFamily="18" charset="0"/>
              </a:rPr>
              <a:t>th</a:t>
            </a:r>
            <a:r>
              <a:rPr lang="en-US" b="1" dirty="0" smtClean="0">
                <a:effectLst>
                  <a:outerShdw blurRad="38100" dist="38100" dir="2700000" algn="tl">
                    <a:srgbClr val="000000">
                      <a:alpha val="43137"/>
                    </a:srgbClr>
                  </a:outerShdw>
                </a:effectLst>
                <a:latin typeface="Plantagenet Cherokee" pitchFamily="18" charset="0"/>
              </a:rPr>
              <a:t> Circuit</a:t>
            </a:r>
            <a:r>
              <a:rPr lang="en-US" dirty="0" smtClean="0">
                <a:latin typeface="Plantagenet Cherokee" pitchFamily="18" charset="0"/>
              </a:rPr>
              <a:t> held that </a:t>
            </a:r>
            <a:r>
              <a:rPr lang="en-US" b="1" dirty="0" smtClean="0">
                <a:effectLst>
                  <a:outerShdw blurRad="38100" dist="38100" dir="2700000" algn="tl">
                    <a:srgbClr val="000000">
                      <a:alpha val="43137"/>
                    </a:srgbClr>
                  </a:outerShdw>
                </a:effectLst>
                <a:latin typeface="Plantagenet Cherokee" pitchFamily="18" charset="0"/>
              </a:rPr>
              <a:t>right-of-way did not revert to the US</a:t>
            </a:r>
            <a:r>
              <a:rPr lang="en-US" dirty="0" smtClean="0">
                <a:latin typeface="Plantagenet Cherokee" pitchFamily="18" charset="0"/>
              </a:rPr>
              <a:t> when the railroad ceased operations </a:t>
            </a:r>
            <a:r>
              <a:rPr lang="en-US" b="1" i="1" dirty="0" smtClean="0">
                <a:effectLst>
                  <a:outerShdw blurRad="38100" dist="38100" dir="2700000" algn="tl">
                    <a:srgbClr val="000000">
                      <a:alpha val="43137"/>
                    </a:srgbClr>
                  </a:outerShdw>
                </a:effectLst>
                <a:latin typeface="Plantagenet Cherokee" pitchFamily="18" charset="0"/>
              </a:rPr>
              <a:t>and</a:t>
            </a:r>
            <a:r>
              <a:rPr lang="en-US" i="1" dirty="0" smtClean="0">
                <a:latin typeface="Plantagenet Cherokee" pitchFamily="18" charset="0"/>
              </a:rPr>
              <a:t> </a:t>
            </a:r>
            <a:r>
              <a:rPr lang="en-US" dirty="0" smtClean="0">
                <a:latin typeface="Plantagenet Cherokee" pitchFamily="18" charset="0"/>
              </a:rPr>
              <a:t>that there </a:t>
            </a:r>
            <a:r>
              <a:rPr lang="en-US" b="1" dirty="0" smtClean="0">
                <a:effectLst>
                  <a:outerShdw blurRad="38100" dist="38100" dir="2700000" algn="tl">
                    <a:srgbClr val="000000">
                      <a:alpha val="43137"/>
                    </a:srgbClr>
                  </a:outerShdw>
                </a:effectLst>
                <a:latin typeface="Plantagenet Cherokee" pitchFamily="18" charset="0"/>
              </a:rPr>
              <a:t>wasn’t a federally granted “right-of-way” in the first place</a:t>
            </a:r>
            <a:r>
              <a:rPr lang="en-US" dirty="0" smtClean="0">
                <a:latin typeface="Plantagenet Cherokee" pitchFamily="18" charset="0"/>
              </a:rPr>
              <a:t>. </a:t>
            </a:r>
          </a:p>
        </p:txBody>
      </p:sp>
      <p:sp>
        <p:nvSpPr>
          <p:cNvPr id="4" name="Slide Number Placeholder 3"/>
          <p:cNvSpPr>
            <a:spLocks noGrp="1"/>
          </p:cNvSpPr>
          <p:nvPr>
            <p:ph type="sldNum" sz="quarter" idx="12"/>
          </p:nvPr>
        </p:nvSpPr>
        <p:spPr/>
        <p:txBody>
          <a:bodyPr/>
          <a:lstStyle/>
          <a:p>
            <a:fld id="{D5695F64-24B3-4343-B033-67A047FC9792}" type="slidenum">
              <a:rPr lang="en-US" smtClean="0"/>
              <a:t>11</a:t>
            </a:fld>
            <a:endParaRPr lang="en-US"/>
          </a:p>
        </p:txBody>
      </p:sp>
      <p:sp>
        <p:nvSpPr>
          <p:cNvPr id="6"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effectLst>
                  <a:outerShdw blurRad="38100" dist="38100" dir="2700000" algn="tl">
                    <a:srgbClr val="000000">
                      <a:alpha val="43137"/>
                    </a:srgbClr>
                  </a:outerShdw>
                </a:effectLst>
                <a:latin typeface="Plantagenet Cherokee" pitchFamily="18" charset="0"/>
              </a:rPr>
              <a:t>Samuel C. Johnson 1988 Trust, et al v. Bayfield County</a:t>
            </a:r>
            <a:r>
              <a:rPr lang="en-US" sz="4000" dirty="0">
                <a:effectLst>
                  <a:outerShdw blurRad="38100" dist="38100" dir="2700000" algn="tl">
                    <a:srgbClr val="000000">
                      <a:alpha val="43137"/>
                    </a:srgbClr>
                  </a:outerShdw>
                </a:effectLst>
                <a:latin typeface="Plantagenet Cherokee" pitchFamily="18" charset="0"/>
              </a:rPr>
              <a:t> – </a:t>
            </a:r>
            <a:r>
              <a:rPr lang="en-US" sz="4000" dirty="0" smtClean="0">
                <a:effectLst>
                  <a:outerShdw blurRad="38100" dist="38100" dir="2700000" algn="tl">
                    <a:srgbClr val="000000">
                      <a:alpha val="43137"/>
                    </a:srgbClr>
                  </a:outerShdw>
                </a:effectLst>
                <a:latin typeface="Plantagenet Cherokee" pitchFamily="18" charset="0"/>
              </a:rPr>
              <a:t>Reversal </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414436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b="1" dirty="0" smtClean="0">
                <a:solidFill>
                  <a:schemeClr val="tx1"/>
                </a:solidFill>
                <a:effectLst>
                  <a:outerShdw blurRad="38100" dist="38100" dir="2700000" algn="tl">
                    <a:srgbClr val="000000">
                      <a:alpha val="43137"/>
                    </a:srgbClr>
                  </a:outerShdw>
                </a:effectLst>
                <a:latin typeface="Plantagenet Cherokee" pitchFamily="18" charset="0"/>
              </a:rPr>
              <a:t>How much land?</a:t>
            </a:r>
            <a:r>
              <a:rPr lang="en-US" sz="3600" dirty="0" smtClean="0">
                <a:solidFill>
                  <a:schemeClr val="tx1"/>
                </a:solidFill>
                <a:effectLst>
                  <a:outerShdw blurRad="38100" dist="38100" dir="2700000" algn="tl">
                    <a:srgbClr val="000000">
                      <a:alpha val="43137"/>
                    </a:srgbClr>
                  </a:outerShdw>
                </a:effectLst>
                <a:latin typeface="Plantagenet Cherokee" pitchFamily="18" charset="0"/>
              </a:rPr>
              <a:t> </a:t>
            </a:r>
            <a:br>
              <a:rPr lang="en-US" sz="3600" dirty="0" smtClean="0">
                <a:solidFill>
                  <a:schemeClr val="tx1"/>
                </a:solidFill>
                <a:effectLst>
                  <a:outerShdw blurRad="38100" dist="38100" dir="2700000" algn="tl">
                    <a:srgbClr val="000000">
                      <a:alpha val="43137"/>
                    </a:srgbClr>
                  </a:outerShdw>
                </a:effectLst>
                <a:latin typeface="Plantagenet Cherokee" pitchFamily="18" charset="0"/>
              </a:rPr>
            </a:br>
            <a:r>
              <a:rPr lang="en-US" sz="3600" b="1" dirty="0" smtClean="0">
                <a:solidFill>
                  <a:schemeClr val="tx1"/>
                </a:solidFill>
                <a:effectLst>
                  <a:outerShdw blurRad="38100" dist="38100" dir="2700000" algn="tl">
                    <a:srgbClr val="000000">
                      <a:alpha val="43137"/>
                    </a:srgbClr>
                  </a:outerShdw>
                </a:effectLst>
                <a:latin typeface="Plantagenet Cherokee" pitchFamily="18" charset="0"/>
                <a:cs typeface="Aparajita" pitchFamily="34" charset="0"/>
              </a:rPr>
              <a:t>1856 </a:t>
            </a:r>
            <a:r>
              <a:rPr lang="en-US" sz="3600" b="1" dirty="0">
                <a:solidFill>
                  <a:schemeClr val="tx1"/>
                </a:solidFill>
                <a:effectLst>
                  <a:outerShdw blurRad="38100" dist="38100" dir="2700000" algn="tl">
                    <a:srgbClr val="000000">
                      <a:alpha val="43137"/>
                    </a:srgbClr>
                  </a:outerShdw>
                </a:effectLst>
                <a:latin typeface="Plantagenet Cherokee" pitchFamily="18" charset="0"/>
                <a:cs typeface="Aparajita" pitchFamily="34" charset="0"/>
              </a:rPr>
              <a:t>&amp; 1864 Land Grants</a:t>
            </a:r>
            <a:endParaRPr lang="en-US" sz="3600" dirty="0">
              <a:solidFill>
                <a:schemeClr val="tx1"/>
              </a:solidFill>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1981200"/>
            <a:ext cx="8229600" cy="4495800"/>
          </a:xfrm>
        </p:spPr>
        <p:style>
          <a:lnRef idx="2">
            <a:schemeClr val="accent3"/>
          </a:lnRef>
          <a:fillRef idx="1">
            <a:schemeClr val="lt1"/>
          </a:fillRef>
          <a:effectRef idx="0">
            <a:schemeClr val="accent3"/>
          </a:effectRef>
          <a:fontRef idx="minor">
            <a:schemeClr val="dk1"/>
          </a:fontRef>
        </p:style>
        <p:txBody>
          <a:bodyPr anchor="ctr">
            <a:normAutofit/>
          </a:bodyPr>
          <a:lstStyle/>
          <a:p>
            <a:pPr marL="457200" lvl="1" indent="0">
              <a:buNone/>
            </a:pPr>
            <a:r>
              <a:rPr lang="en-US" sz="3400" dirty="0" smtClean="0">
                <a:latin typeface="Plantagenet Cherokee" pitchFamily="18" charset="0"/>
                <a:cs typeface="Aparajita" pitchFamily="34" charset="0"/>
              </a:rPr>
              <a:t>Land grants to Wisconsin aided in construction of </a:t>
            </a:r>
            <a:r>
              <a:rPr lang="en-US" sz="3400" b="1" dirty="0" smtClean="0">
                <a:latin typeface="Plantagenet Cherokee" pitchFamily="18" charset="0"/>
                <a:cs typeface="Aparajita" pitchFamily="34" charset="0"/>
              </a:rPr>
              <a:t>970 miles of track</a:t>
            </a:r>
            <a:r>
              <a:rPr lang="en-US" sz="3400" dirty="0" smtClean="0">
                <a:latin typeface="Plantagenet Cherokee" pitchFamily="18" charset="0"/>
                <a:cs typeface="Aparajita" pitchFamily="34" charset="0"/>
              </a:rPr>
              <a:t>.</a:t>
            </a:r>
          </a:p>
          <a:p>
            <a:pPr marL="857250" lvl="2" indent="0">
              <a:buNone/>
            </a:pPr>
            <a:r>
              <a:rPr lang="en-US" sz="2800" b="1" dirty="0" smtClean="0">
                <a:latin typeface="Plantagenet Cherokee" pitchFamily="18" charset="0"/>
                <a:cs typeface="Aparajita" pitchFamily="34" charset="0"/>
              </a:rPr>
              <a:t>- 660</a:t>
            </a:r>
            <a:r>
              <a:rPr lang="en-US" sz="2800" dirty="0" smtClean="0">
                <a:latin typeface="Plantagenet Cherokee" pitchFamily="18" charset="0"/>
                <a:cs typeface="Aparajita" pitchFamily="34" charset="0"/>
              </a:rPr>
              <a:t> miles are still </a:t>
            </a:r>
            <a:r>
              <a:rPr lang="en-US" sz="2800" b="1" dirty="0" smtClean="0">
                <a:latin typeface="Plantagenet Cherokee" pitchFamily="18" charset="0"/>
                <a:cs typeface="Aparajita" pitchFamily="34" charset="0"/>
              </a:rPr>
              <a:t>in service</a:t>
            </a:r>
          </a:p>
          <a:p>
            <a:pPr marL="857250" lvl="2" indent="0">
              <a:buNone/>
            </a:pPr>
            <a:r>
              <a:rPr lang="en-US" sz="2800" b="1" dirty="0" smtClean="0">
                <a:latin typeface="Plantagenet Cherokee" pitchFamily="18" charset="0"/>
                <a:cs typeface="Aparajita" pitchFamily="34" charset="0"/>
              </a:rPr>
              <a:t>- 220 </a:t>
            </a:r>
            <a:r>
              <a:rPr lang="en-US" sz="2800" dirty="0" smtClean="0">
                <a:latin typeface="Plantagenet Cherokee" pitchFamily="18" charset="0"/>
                <a:cs typeface="Aparajita" pitchFamily="34" charset="0"/>
              </a:rPr>
              <a:t>miles are </a:t>
            </a:r>
            <a:r>
              <a:rPr lang="en-US" sz="2800" i="1" dirty="0" smtClean="0">
                <a:latin typeface="Plantagenet Cherokee" pitchFamily="18" charset="0"/>
                <a:cs typeface="Aparajita" pitchFamily="34" charset="0"/>
              </a:rPr>
              <a:t>out of service</a:t>
            </a:r>
            <a:r>
              <a:rPr lang="en-US" sz="2800" dirty="0" smtClean="0">
                <a:latin typeface="Plantagenet Cherokee" pitchFamily="18" charset="0"/>
                <a:cs typeface="Aparajita" pitchFamily="34" charset="0"/>
              </a:rPr>
              <a:t> and </a:t>
            </a:r>
            <a:r>
              <a:rPr lang="en-US" sz="2800" b="1" dirty="0" smtClean="0">
                <a:latin typeface="Plantagenet Cherokee" pitchFamily="18" charset="0"/>
                <a:cs typeface="Aparajita" pitchFamily="34" charset="0"/>
              </a:rPr>
              <a:t>potentially subject to reversion to the US.</a:t>
            </a:r>
          </a:p>
          <a:p>
            <a:pPr marL="457200" lvl="1" indent="0">
              <a:buNone/>
            </a:pPr>
            <a:endParaRPr lang="en-US" sz="3200" dirty="0" smtClean="0">
              <a:latin typeface="Plantagenet Cherokee" pitchFamily="18"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12</a:t>
            </a:fld>
            <a:endParaRPr lang="en-US"/>
          </a:p>
        </p:txBody>
      </p:sp>
    </p:spTree>
    <p:extLst>
      <p:ext uri="{BB962C8B-B14F-4D97-AF65-F5344CB8AC3E}">
        <p14:creationId xmlns:p14="http://schemas.microsoft.com/office/powerpoint/2010/main" val="323811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a:bodyPr>
          <a:lstStyle/>
          <a:p>
            <a:r>
              <a:rPr lang="en-US" sz="4000" dirty="0">
                <a:solidFill>
                  <a:schemeClr val="tx1"/>
                </a:solidFill>
                <a:effectLst>
                  <a:outerShdw blurRad="38100" dist="38100" dir="2700000" algn="tl">
                    <a:srgbClr val="000000">
                      <a:alpha val="43137"/>
                    </a:srgbClr>
                  </a:outerShdw>
                </a:effectLst>
                <a:latin typeface="Plantagenet Cherokee" pitchFamily="18" charset="0"/>
              </a:rPr>
              <a:t>Wisconsin Land Grant Lines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8900" y="1121414"/>
            <a:ext cx="3886200" cy="5132984"/>
          </a:xfrm>
          <a:effectLst>
            <a:innerShdw blurRad="63500" dist="50800" dir="5400000">
              <a:prstClr val="black">
                <a:alpha val="50000"/>
              </a:prstClr>
            </a:innerShdw>
          </a:effectLst>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5695F64-24B3-4343-B033-67A047FC9792}" type="slidenum">
              <a:rPr lang="en-US" smtClean="0"/>
              <a:t>13</a:t>
            </a:fld>
            <a:endParaRPr lang="en-US"/>
          </a:p>
        </p:txBody>
      </p:sp>
    </p:spTree>
    <p:extLst>
      <p:ext uri="{BB962C8B-B14F-4D97-AF65-F5344CB8AC3E}">
        <p14:creationId xmlns:p14="http://schemas.microsoft.com/office/powerpoint/2010/main" val="449262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r>
              <a:rPr lang="en-US" dirty="0" smtClean="0">
                <a:latin typeface="Plantagenet Cherokee" pitchFamily="18" charset="0"/>
              </a:rPr>
              <a:t>1871 - End of the Grants</a:t>
            </a:r>
            <a:endParaRPr lang="en-US" dirty="0">
              <a:latin typeface="Plantagenet Cherokee" pitchFamily="18" charset="0"/>
            </a:endParaRPr>
          </a:p>
        </p:txBody>
      </p:sp>
      <p:sp>
        <p:nvSpPr>
          <p:cNvPr id="3" name="Content Placeholder 2"/>
          <p:cNvSpPr>
            <a:spLocks noGrp="1"/>
          </p:cNvSpPr>
          <p:nvPr>
            <p:ph idx="1"/>
          </p:nvPr>
        </p:nvSpPr>
        <p:spPr>
          <a:xfrm>
            <a:off x="457200" y="1828800"/>
            <a:ext cx="8229600" cy="42973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a:latin typeface="Plantagenet Cherokee" pitchFamily="18" charset="0"/>
              </a:rPr>
              <a:t>P</a:t>
            </a:r>
            <a:r>
              <a:rPr lang="en-US" dirty="0" smtClean="0">
                <a:latin typeface="Plantagenet Cherokee" pitchFamily="18" charset="0"/>
              </a:rPr>
              <a:t>ublic land grants for railroads had always been controversial. </a:t>
            </a:r>
          </a:p>
          <a:p>
            <a:endParaRPr lang="en-US" dirty="0" smtClean="0">
              <a:latin typeface="Plantagenet Cherokee" pitchFamily="18" charset="0"/>
            </a:endParaRPr>
          </a:p>
          <a:p>
            <a:r>
              <a:rPr lang="en-US" dirty="0" smtClean="0">
                <a:latin typeface="Plantagenet Cherokee" pitchFamily="18" charset="0"/>
              </a:rPr>
              <a:t>Congress issued </a:t>
            </a:r>
            <a:r>
              <a:rPr lang="en-US" b="1" dirty="0" smtClean="0">
                <a:latin typeface="Plantagenet Cherokee" pitchFamily="18" charset="0"/>
              </a:rPr>
              <a:t>no new land grants after 1871</a:t>
            </a:r>
            <a:r>
              <a:rPr lang="en-US" dirty="0" smtClean="0">
                <a:latin typeface="Plantagenet Cherokee" pitchFamily="18" charset="0"/>
              </a:rPr>
              <a:t>.</a:t>
            </a:r>
          </a:p>
          <a:p>
            <a:endParaRPr lang="en-US" dirty="0" smtClean="0">
              <a:latin typeface="Plantagenet Cherokee" pitchFamily="18" charset="0"/>
            </a:endParaRPr>
          </a:p>
          <a:p>
            <a:r>
              <a:rPr lang="en-US" dirty="0" smtClean="0">
                <a:latin typeface="Plantagenet Cherokee" pitchFamily="18" charset="0"/>
              </a:rPr>
              <a:t>Congress continued to provide </a:t>
            </a:r>
            <a:r>
              <a:rPr lang="en-US" b="1" dirty="0" smtClean="0">
                <a:latin typeface="Plantagenet Cherokee" pitchFamily="18" charset="0"/>
              </a:rPr>
              <a:t>public lands for railroad rights-of-way</a:t>
            </a:r>
            <a:r>
              <a:rPr lang="en-US" dirty="0" smtClean="0">
                <a:latin typeface="Plantagenet Cherokee" pitchFamily="18" charset="0"/>
              </a:rPr>
              <a:t>, most notably in the </a:t>
            </a:r>
            <a:r>
              <a:rPr lang="en-US" b="1" dirty="0" smtClean="0">
                <a:latin typeface="Plantagenet Cherokee" pitchFamily="18" charset="0"/>
              </a:rPr>
              <a:t>General Railroad Right-of-way Act of 1875</a:t>
            </a:r>
            <a:r>
              <a:rPr lang="en-US" dirty="0" smtClean="0">
                <a:latin typeface="Plantagenet Cherokee" pitchFamily="18" charset="0"/>
              </a:rPr>
              <a:t>.</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D5695F64-24B3-4343-B033-67A047FC9792}" type="slidenum">
              <a:rPr lang="en-US" smtClean="0"/>
              <a:t>14</a:t>
            </a:fld>
            <a:endParaRPr lang="en-US"/>
          </a:p>
        </p:txBody>
      </p:sp>
    </p:spTree>
    <p:extLst>
      <p:ext uri="{BB962C8B-B14F-4D97-AF65-F5344CB8AC3E}">
        <p14:creationId xmlns:p14="http://schemas.microsoft.com/office/powerpoint/2010/main" val="438679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19600"/>
          </a:xfrm>
        </p:spPr>
        <p:style>
          <a:lnRef idx="2">
            <a:schemeClr val="accent3"/>
          </a:lnRef>
          <a:fillRef idx="1">
            <a:schemeClr val="lt1"/>
          </a:fillRef>
          <a:effectRef idx="0">
            <a:schemeClr val="accent3"/>
          </a:effectRef>
          <a:fontRef idx="minor">
            <a:schemeClr val="dk1"/>
          </a:fontRef>
        </p:style>
        <p:txBody>
          <a:bodyPr anchor="ctr">
            <a:normAutofit/>
          </a:bodyPr>
          <a:lstStyle/>
          <a:p>
            <a:pPr marL="457200" lvl="1" indent="0">
              <a:buNone/>
            </a:pPr>
            <a:r>
              <a:rPr lang="en-US" sz="3600" i="1" u="sng" dirty="0" smtClean="0">
                <a:effectLst>
                  <a:outerShdw blurRad="38100" dist="38100" dir="2700000" algn="tl">
                    <a:srgbClr val="000000">
                      <a:alpha val="43137"/>
                    </a:srgbClr>
                  </a:outerShdw>
                </a:effectLst>
                <a:latin typeface="Plantagenet Cherokee" pitchFamily="18" charset="0"/>
                <a:cs typeface="Aparajita" pitchFamily="34" charset="0"/>
              </a:rPr>
              <a:t>Fourteen Wisconsin railroads</a:t>
            </a:r>
            <a:r>
              <a:rPr lang="en-US" sz="3600" dirty="0" smtClean="0">
                <a:latin typeface="Plantagenet Cherokee" pitchFamily="18" charset="0"/>
                <a:cs typeface="Aparajita" pitchFamily="34" charset="0"/>
              </a:rPr>
              <a:t> obtained </a:t>
            </a:r>
            <a:r>
              <a:rPr lang="en-US" sz="3600" dirty="0">
                <a:latin typeface="Plantagenet Cherokee" pitchFamily="18" charset="0"/>
                <a:cs typeface="Aparajita" pitchFamily="34" charset="0"/>
              </a:rPr>
              <a:t>at least some of their rights-of-way under the </a:t>
            </a:r>
            <a:r>
              <a:rPr lang="en-US" sz="3600" b="1" dirty="0">
                <a:effectLst>
                  <a:outerShdw blurRad="38100" dist="38100" dir="2700000" algn="tl">
                    <a:srgbClr val="000000">
                      <a:alpha val="43137"/>
                    </a:srgbClr>
                  </a:outerShdw>
                </a:effectLst>
                <a:latin typeface="Plantagenet Cherokee" pitchFamily="18" charset="0"/>
                <a:cs typeface="Aparajita" pitchFamily="34" charset="0"/>
              </a:rPr>
              <a:t>1875 General Railroad Right-of-way Act</a:t>
            </a:r>
            <a:r>
              <a:rPr lang="en-US" sz="3600" dirty="0" smtClean="0">
                <a:effectLst>
                  <a:outerShdw blurRad="38100" dist="38100" dir="2700000" algn="tl">
                    <a:srgbClr val="000000">
                      <a:alpha val="43137"/>
                    </a:srgbClr>
                  </a:outerShdw>
                </a:effectLst>
                <a:latin typeface="Plantagenet Cherokee" pitchFamily="18" charset="0"/>
                <a:cs typeface="Aparajita" pitchFamily="34" charset="0"/>
              </a:rPr>
              <a:t>.</a:t>
            </a:r>
          </a:p>
          <a:p>
            <a:pPr marL="457200" lvl="1" indent="0">
              <a:buNone/>
            </a:pPr>
            <a:endParaRPr lang="en-US" sz="3200" dirty="0" smtClean="0">
              <a:latin typeface="Plantagenet Cherokee" pitchFamily="18"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15</a:t>
            </a:fld>
            <a:endParaRPr lang="en-US"/>
          </a:p>
        </p:txBody>
      </p:sp>
      <p:sp>
        <p:nvSpPr>
          <p:cNvPr id="5" name="Title 1"/>
          <p:cNvSpPr>
            <a:spLocks noGrp="1"/>
          </p:cNvSpPr>
          <p:nvPr>
            <p:ph type="title"/>
          </p:nvPr>
        </p:nvSpPr>
        <p:spPr>
          <a:xfrm>
            <a:off x="457200" y="274638"/>
            <a:ext cx="8229600" cy="1249362"/>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n-US" sz="3600" b="1" dirty="0">
                <a:solidFill>
                  <a:schemeClr val="tx1"/>
                </a:solidFill>
                <a:effectLst>
                  <a:outerShdw blurRad="38100" dist="38100" dir="2700000" algn="tl">
                    <a:srgbClr val="000000">
                      <a:alpha val="43137"/>
                    </a:srgbClr>
                  </a:outerShdw>
                </a:effectLst>
                <a:latin typeface="Plantagenet Cherokee" pitchFamily="18" charset="0"/>
              </a:rPr>
              <a:t>How much land? </a:t>
            </a:r>
            <a:r>
              <a:rPr lang="en-US" sz="3600" b="1" dirty="0" smtClean="0">
                <a:solidFill>
                  <a:schemeClr val="tx1"/>
                </a:solidFill>
                <a:effectLst>
                  <a:outerShdw blurRad="38100" dist="38100" dir="2700000" algn="tl">
                    <a:srgbClr val="000000">
                      <a:alpha val="43137"/>
                    </a:srgbClr>
                  </a:outerShdw>
                </a:effectLst>
                <a:latin typeface="Plantagenet Cherokee" pitchFamily="18" charset="0"/>
              </a:rPr>
              <a:t/>
            </a:r>
            <a:br>
              <a:rPr lang="en-US" sz="3600" b="1" dirty="0" smtClean="0">
                <a:solidFill>
                  <a:schemeClr val="tx1"/>
                </a:solidFill>
                <a:effectLst>
                  <a:outerShdw blurRad="38100" dist="38100" dir="2700000" algn="tl">
                    <a:srgbClr val="000000">
                      <a:alpha val="43137"/>
                    </a:srgbClr>
                  </a:outerShdw>
                </a:effectLst>
                <a:latin typeface="Plantagenet Cherokee" pitchFamily="18" charset="0"/>
              </a:rPr>
            </a:b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1875 </a:t>
            </a:r>
            <a:r>
              <a:rPr lang="en-US" sz="3600" b="1" dirty="0">
                <a:solidFill>
                  <a:schemeClr val="dk1"/>
                </a:solidFill>
                <a:effectLst>
                  <a:outerShdw blurRad="38100" dist="38100" dir="2700000" algn="tl">
                    <a:srgbClr val="000000">
                      <a:alpha val="43137"/>
                    </a:srgbClr>
                  </a:outerShdw>
                </a:effectLst>
                <a:latin typeface="Plantagenet Cherokee" pitchFamily="18" charset="0"/>
              </a:rPr>
              <a:t>Right-of-Way </a:t>
            </a: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Act</a:t>
            </a:r>
            <a:endParaRPr lang="en-US" sz="3600" b="1" dirty="0">
              <a:solidFill>
                <a:schemeClr val="dk1"/>
              </a:solidFill>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687990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74638"/>
            <a:ext cx="5715000" cy="7159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2800" dirty="0">
                <a:solidFill>
                  <a:schemeClr val="dk1"/>
                </a:solidFill>
                <a:effectLst>
                  <a:outerShdw blurRad="38100" dist="38100" dir="2700000" algn="tl">
                    <a:srgbClr val="000000">
                      <a:alpha val="43137"/>
                    </a:srgbClr>
                  </a:outerShdw>
                </a:effectLst>
                <a:latin typeface="Plantagenet Cherokee" pitchFamily="18" charset="0"/>
              </a:rPr>
              <a:t>Wisconsin Railroad Map - 1873</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3507" y="1295400"/>
            <a:ext cx="3516987" cy="4830764"/>
          </a:xfrm>
          <a:ln/>
          <a:effectLst>
            <a:innerShdw blurRad="114300">
              <a:prstClr val="black"/>
            </a:innerShdw>
          </a:effectLst>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5695F64-24B3-4343-B033-67A047FC9792}" type="slidenum">
              <a:rPr lang="en-US" smtClean="0"/>
              <a:t>16</a:t>
            </a:fld>
            <a:endParaRPr lang="en-US"/>
          </a:p>
        </p:txBody>
      </p:sp>
    </p:spTree>
    <p:extLst>
      <p:ext uri="{BB962C8B-B14F-4D97-AF65-F5344CB8AC3E}">
        <p14:creationId xmlns:p14="http://schemas.microsoft.com/office/powerpoint/2010/main" val="322575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74638"/>
            <a:ext cx="5715000" cy="7159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2800" dirty="0">
                <a:solidFill>
                  <a:schemeClr val="dk1"/>
                </a:solidFill>
                <a:effectLst>
                  <a:outerShdw blurRad="38100" dist="38100" dir="2700000" algn="tl">
                    <a:srgbClr val="000000">
                      <a:alpha val="43137"/>
                    </a:srgbClr>
                  </a:outerShdw>
                </a:effectLst>
                <a:latin typeface="Plantagenet Cherokee" pitchFamily="18" charset="0"/>
              </a:rPr>
              <a:t>Wisconsin Railroad Map - </a:t>
            </a:r>
            <a:r>
              <a:rPr lang="en-US" sz="2800" dirty="0" smtClean="0">
                <a:solidFill>
                  <a:schemeClr val="dk1"/>
                </a:solidFill>
                <a:effectLst>
                  <a:outerShdw blurRad="38100" dist="38100" dir="2700000" algn="tl">
                    <a:srgbClr val="000000">
                      <a:alpha val="43137"/>
                    </a:srgbClr>
                  </a:outerShdw>
                </a:effectLst>
                <a:latin typeface="Plantagenet Cherokee" pitchFamily="18" charset="0"/>
              </a:rPr>
              <a:t>1936</a:t>
            </a:r>
            <a:endParaRPr lang="en-US" sz="2800" dirty="0">
              <a:solidFill>
                <a:schemeClr val="dk1"/>
              </a:solidFill>
              <a:effectLst>
                <a:outerShdw blurRad="38100" dist="38100" dir="2700000" algn="tl">
                  <a:srgbClr val="000000">
                    <a:alpha val="43137"/>
                  </a:srgbClr>
                </a:outerShdw>
              </a:effectLst>
              <a:latin typeface="Plantagenet Cherokee" pitchFamily="18" charset="0"/>
            </a:endParaRPr>
          </a:p>
        </p:txBody>
      </p:sp>
      <p:sp>
        <p:nvSpPr>
          <p:cNvPr id="3" name="Slide Number Placeholder 2"/>
          <p:cNvSpPr>
            <a:spLocks noGrp="1"/>
          </p:cNvSpPr>
          <p:nvPr>
            <p:ph type="sldNum" sz="quarter" idx="12"/>
          </p:nvPr>
        </p:nvSpPr>
        <p:spPr/>
        <p:txBody>
          <a:bodyPr/>
          <a:lstStyle/>
          <a:p>
            <a:fld id="{D5695F64-24B3-4343-B033-67A047FC9792}" type="slidenum">
              <a:rPr lang="en-US" smtClean="0"/>
              <a:t>17</a:t>
            </a:fld>
            <a:endParaRPr lang="en-US"/>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19200"/>
            <a:ext cx="4572000" cy="482795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754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3600" dirty="0" smtClean="0">
                <a:effectLst>
                  <a:outerShdw blurRad="38100" dist="38100" dir="2700000" algn="tl">
                    <a:srgbClr val="000000">
                      <a:alpha val="43137"/>
                    </a:srgbClr>
                  </a:outerShdw>
                </a:effectLst>
                <a:latin typeface="Plantagenet Cherokee" pitchFamily="18" charset="0"/>
              </a:rPr>
              <a:t>Congressional Policy toward Disused Rail Corridors</a:t>
            </a:r>
            <a:endParaRPr lang="en-US" sz="3600" dirty="0">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2133600"/>
            <a:ext cx="8229600" cy="3124200"/>
          </a:xfrm>
          <a:ln w="76200"/>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sz="3000" dirty="0">
                <a:latin typeface="Plantagenet Cherokee" pitchFamily="18" charset="0"/>
              </a:rPr>
              <a:t>As rail lines </a:t>
            </a:r>
            <a:r>
              <a:rPr lang="en-US" sz="3000" dirty="0" smtClean="0">
                <a:latin typeface="Plantagenet Cherokee" pitchFamily="18" charset="0"/>
              </a:rPr>
              <a:t>on federally-provided rights-of-way fell </a:t>
            </a:r>
            <a:r>
              <a:rPr lang="en-US" sz="3000" dirty="0">
                <a:latin typeface="Plantagenet Cherokee" pitchFamily="18" charset="0"/>
              </a:rPr>
              <a:t>into disuse,  Congress looked for ways to dispose of these </a:t>
            </a:r>
            <a:r>
              <a:rPr lang="en-US" sz="3000" dirty="0" smtClean="0">
                <a:latin typeface="Plantagenet Cherokee" pitchFamily="18" charset="0"/>
              </a:rPr>
              <a:t>rights-of-way. </a:t>
            </a:r>
          </a:p>
        </p:txBody>
      </p:sp>
      <p:sp>
        <p:nvSpPr>
          <p:cNvPr id="4" name="Slide Number Placeholder 3"/>
          <p:cNvSpPr>
            <a:spLocks noGrp="1"/>
          </p:cNvSpPr>
          <p:nvPr>
            <p:ph type="sldNum" sz="quarter" idx="12"/>
          </p:nvPr>
        </p:nvSpPr>
        <p:spPr/>
        <p:txBody>
          <a:bodyPr/>
          <a:lstStyle/>
          <a:p>
            <a:fld id="{D5695F64-24B3-4343-B033-67A047FC9792}" type="slidenum">
              <a:rPr lang="en-US" smtClean="0"/>
              <a:t>18</a:t>
            </a:fld>
            <a:endParaRPr lang="en-US"/>
          </a:p>
        </p:txBody>
      </p:sp>
    </p:spTree>
    <p:extLst>
      <p:ext uri="{BB962C8B-B14F-4D97-AF65-F5344CB8AC3E}">
        <p14:creationId xmlns:p14="http://schemas.microsoft.com/office/powerpoint/2010/main" val="322396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276600"/>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dirty="0" smtClean="0">
                <a:latin typeface="Plantagenet Cherokee" pitchFamily="18" charset="0"/>
              </a:rPr>
              <a:t>Adopted in 1922, the </a:t>
            </a:r>
            <a:r>
              <a:rPr lang="en-US" b="1" dirty="0" smtClean="0">
                <a:effectLst>
                  <a:outerShdw blurRad="38100" dist="38100" dir="2700000" algn="tl">
                    <a:srgbClr val="000000">
                      <a:alpha val="43137"/>
                    </a:srgbClr>
                  </a:outerShdw>
                </a:effectLst>
                <a:latin typeface="Plantagenet Cherokee" pitchFamily="18" charset="0"/>
              </a:rPr>
              <a:t>Abandoned Railroad Right of Way Act</a:t>
            </a:r>
            <a:r>
              <a:rPr lang="en-US" dirty="0" smtClean="0">
                <a:latin typeface="Plantagenet Cherokee" pitchFamily="18" charset="0"/>
              </a:rPr>
              <a:t> allowed adjacent landowners to acquire title to the right-of-way when the railroad was “abandoned”. (</a:t>
            </a:r>
            <a:r>
              <a:rPr lang="en-US" dirty="0">
                <a:latin typeface="Plantagenet Cherokee" pitchFamily="18" charset="0"/>
              </a:rPr>
              <a:t>43 U.S.C. § 912</a:t>
            </a:r>
            <a:r>
              <a:rPr lang="en-US" dirty="0" smtClean="0">
                <a:latin typeface="Plantagenet Cherokee" pitchFamily="18" charset="0"/>
              </a:rPr>
              <a:t>)</a:t>
            </a:r>
            <a:endParaRPr lang="en-US"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19</a:t>
            </a:fld>
            <a:endParaRPr lang="en-US"/>
          </a:p>
        </p:txBody>
      </p:sp>
      <p:sp>
        <p:nvSpPr>
          <p:cNvPr id="6"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Congressional Policy toward Disused Rail Corridors</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323064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884238"/>
          </a:xfrm>
        </p:spPr>
        <p:style>
          <a:lnRef idx="0">
            <a:schemeClr val="accent1"/>
          </a:lnRef>
          <a:fillRef idx="3">
            <a:schemeClr val="accent1"/>
          </a:fillRef>
          <a:effectRef idx="3">
            <a:schemeClr val="accent1"/>
          </a:effectRef>
          <a:fontRef idx="minor">
            <a:schemeClr val="lt1"/>
          </a:fontRef>
        </p:style>
        <p:txBody>
          <a:bodyPr>
            <a:normAutofit/>
          </a:bodyPr>
          <a:lstStyle/>
          <a:p>
            <a:r>
              <a:rPr lang="en-US" dirty="0">
                <a:effectLst>
                  <a:outerShdw blurRad="38100" dist="38100" dir="2700000" algn="tl">
                    <a:srgbClr val="000000">
                      <a:alpha val="43137"/>
                    </a:srgbClr>
                  </a:outerShdw>
                </a:effectLst>
                <a:latin typeface="Plantagenet Cherokee" pitchFamily="18" charset="0"/>
              </a:rPr>
              <a:t>Introduction &amp; Summary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smtClean="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2</a:t>
            </a:fld>
            <a:endParaRPr lang="en-US"/>
          </a:p>
        </p:txBody>
      </p:sp>
    </p:spTree>
    <p:extLst>
      <p:ext uri="{BB962C8B-B14F-4D97-AF65-F5344CB8AC3E}">
        <p14:creationId xmlns:p14="http://schemas.microsoft.com/office/powerpoint/2010/main" val="236919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3200" dirty="0">
                <a:latin typeface="Plantagenet Cherokee" pitchFamily="18" charset="0"/>
              </a:rPr>
              <a:t>National Trails System Act (Rails-to-Trails) </a:t>
            </a:r>
            <a:br>
              <a:rPr lang="en-US" sz="3200" dirty="0">
                <a:latin typeface="Plantagenet Cherokee" pitchFamily="18" charset="0"/>
              </a:rPr>
            </a:br>
            <a:r>
              <a:rPr lang="en-US" sz="3200" dirty="0">
                <a:latin typeface="Plantagenet Cherokee" pitchFamily="18" charset="0"/>
              </a:rPr>
              <a:t>16 U.S.C. § 1248</a:t>
            </a:r>
          </a:p>
        </p:txBody>
      </p:sp>
      <p:sp>
        <p:nvSpPr>
          <p:cNvPr id="3" name="Content Placeholder 2"/>
          <p:cNvSpPr>
            <a:spLocks noGrp="1"/>
          </p:cNvSpPr>
          <p:nvPr>
            <p:ph idx="1"/>
          </p:nvPr>
        </p:nvSpPr>
        <p:spPr>
          <a:xfrm>
            <a:off x="457200" y="1905001"/>
            <a:ext cx="8229600" cy="3352800"/>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dirty="0" smtClean="0">
                <a:latin typeface="Plantagenet Cherokee" pitchFamily="18" charset="0"/>
                <a:cs typeface="Aparajita" pitchFamily="34" charset="0"/>
              </a:rPr>
              <a:t>The Rails-to-Trails law </a:t>
            </a:r>
            <a:r>
              <a:rPr lang="en-US" b="1" dirty="0">
                <a:latin typeface="Plantagenet Cherokee" pitchFamily="18" charset="0"/>
                <a:cs typeface="Aparajita" pitchFamily="34" charset="0"/>
              </a:rPr>
              <a:t>preserves the United States' interest in the rights-of-ways</a:t>
            </a:r>
            <a:r>
              <a:rPr lang="en-US" dirty="0">
                <a:latin typeface="Plantagenet Cherokee" pitchFamily="18" charset="0"/>
                <a:cs typeface="Aparajita" pitchFamily="34" charset="0"/>
              </a:rPr>
              <a:t> for use as recreational </a:t>
            </a:r>
            <a:r>
              <a:rPr lang="en-US" dirty="0" smtClean="0">
                <a:latin typeface="Plantagenet Cherokee" pitchFamily="18" charset="0"/>
                <a:cs typeface="Aparajita" pitchFamily="34" charset="0"/>
              </a:rPr>
              <a:t>trails </a:t>
            </a:r>
            <a:r>
              <a:rPr lang="en-US" b="1" dirty="0" smtClean="0">
                <a:latin typeface="Plantagenet Cherokee" pitchFamily="18" charset="0"/>
                <a:cs typeface="Aparajita" pitchFamily="34" charset="0"/>
              </a:rPr>
              <a:t>unless </a:t>
            </a:r>
            <a:r>
              <a:rPr lang="en-US" dirty="0" smtClean="0">
                <a:latin typeface="Plantagenet Cherokee" pitchFamily="18" charset="0"/>
                <a:cs typeface="Aparajita" pitchFamily="34" charset="0"/>
              </a:rPr>
              <a:t>the right-of-way was abandoned prior to </a:t>
            </a:r>
            <a:r>
              <a:rPr lang="en-US" b="1" dirty="0" smtClean="0">
                <a:latin typeface="Plantagenet Cherokee" pitchFamily="18" charset="0"/>
                <a:cs typeface="Aparajita" pitchFamily="34" charset="0"/>
              </a:rPr>
              <a:t>October 4, 1988</a:t>
            </a:r>
            <a:r>
              <a:rPr lang="en-US" dirty="0" smtClean="0">
                <a:latin typeface="Plantagenet Cherokee" pitchFamily="18" charset="0"/>
                <a:cs typeface="Aparajita" pitchFamily="34" charset="0"/>
              </a:rPr>
              <a:t>.</a:t>
            </a:r>
          </a:p>
        </p:txBody>
      </p:sp>
      <p:sp>
        <p:nvSpPr>
          <p:cNvPr id="4" name="Slide Number Placeholder 3"/>
          <p:cNvSpPr>
            <a:spLocks noGrp="1"/>
          </p:cNvSpPr>
          <p:nvPr>
            <p:ph type="sldNum" sz="quarter" idx="12"/>
          </p:nvPr>
        </p:nvSpPr>
        <p:spPr/>
        <p:txBody>
          <a:bodyPr/>
          <a:lstStyle/>
          <a:p>
            <a:fld id="{D5695F64-24B3-4343-B033-67A047FC9792}" type="slidenum">
              <a:rPr lang="en-US" smtClean="0"/>
              <a:t>20</a:t>
            </a:fld>
            <a:endParaRPr lang="en-US"/>
          </a:p>
        </p:txBody>
      </p:sp>
    </p:spTree>
    <p:extLst>
      <p:ext uri="{BB962C8B-B14F-4D97-AF65-F5344CB8AC3E}">
        <p14:creationId xmlns:p14="http://schemas.microsoft.com/office/powerpoint/2010/main" val="1396887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8229600" cy="4191001"/>
          </a:xfrm>
          <a:ln w="38100"/>
        </p:spPr>
        <p:style>
          <a:lnRef idx="2">
            <a:schemeClr val="accent1"/>
          </a:lnRef>
          <a:fillRef idx="1">
            <a:schemeClr val="lt1"/>
          </a:fillRef>
          <a:effectRef idx="0">
            <a:schemeClr val="accent1"/>
          </a:effectRef>
          <a:fontRef idx="minor">
            <a:schemeClr val="dk1"/>
          </a:fontRef>
        </p:style>
        <p:txBody>
          <a:bodyPr anchor="ctr">
            <a:normAutofit/>
          </a:bodyPr>
          <a:lstStyle/>
          <a:p>
            <a:r>
              <a:rPr lang="en-US" dirty="0" smtClean="0">
                <a:latin typeface="Plantagenet Cherokee" pitchFamily="18" charset="0"/>
              </a:rPr>
              <a:t>The railroad, completed to Bayfield in 1883, ran across </a:t>
            </a:r>
            <a:r>
              <a:rPr lang="en-US" dirty="0">
                <a:latin typeface="Plantagenet Cherokee" pitchFamily="18" charset="0"/>
              </a:rPr>
              <a:t>lands in Bayfield County now </a:t>
            </a:r>
            <a:r>
              <a:rPr lang="en-US" dirty="0" smtClean="0">
                <a:latin typeface="Plantagenet Cherokee" pitchFamily="18" charset="0"/>
              </a:rPr>
              <a:t>owned by the SC Johnson 1988 Trust and other plaintiffs. </a:t>
            </a:r>
          </a:p>
          <a:p>
            <a:pPr marL="0" indent="0">
              <a:buNone/>
            </a:pPr>
            <a:endParaRPr lang="en-US" dirty="0" smtClean="0">
              <a:latin typeface="Plantagenet Cherokee" pitchFamily="18" charset="0"/>
            </a:endParaRPr>
          </a:p>
          <a:p>
            <a:r>
              <a:rPr lang="en-US" dirty="0">
                <a:latin typeface="Plantagenet Cherokee" pitchFamily="18" charset="0"/>
              </a:rPr>
              <a:t>The railroad </a:t>
            </a:r>
            <a:r>
              <a:rPr lang="en-US" dirty="0" smtClean="0">
                <a:latin typeface="Plantagenet Cherokee" pitchFamily="18" charset="0"/>
              </a:rPr>
              <a:t>was built with the aid </a:t>
            </a:r>
            <a:r>
              <a:rPr lang="en-US" dirty="0">
                <a:latin typeface="Plantagenet Cherokee" pitchFamily="18" charset="0"/>
              </a:rPr>
              <a:t>of </a:t>
            </a:r>
            <a:r>
              <a:rPr lang="en-US" dirty="0" smtClean="0">
                <a:latin typeface="Plantagenet Cherokee" pitchFamily="18" charset="0"/>
              </a:rPr>
              <a:t>land grants from the US. </a:t>
            </a:r>
          </a:p>
        </p:txBody>
      </p:sp>
      <p:sp>
        <p:nvSpPr>
          <p:cNvPr id="4" name="Slide Number Placeholder 3"/>
          <p:cNvSpPr>
            <a:spLocks noGrp="1"/>
          </p:cNvSpPr>
          <p:nvPr>
            <p:ph type="sldNum" sz="quarter" idx="12"/>
          </p:nvPr>
        </p:nvSpPr>
        <p:spPr/>
        <p:txBody>
          <a:bodyPr/>
          <a:lstStyle/>
          <a:p>
            <a:fld id="{D5695F64-24B3-4343-B033-67A047FC9792}" type="slidenum">
              <a:rPr lang="en-US" smtClean="0"/>
              <a:t>21</a:t>
            </a:fld>
            <a:endParaRPr lang="en-US"/>
          </a:p>
        </p:txBody>
      </p:sp>
      <p:sp>
        <p:nvSpPr>
          <p:cNvPr id="6"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latin typeface="Plantagenet Cherokee" pitchFamily="18" charset="0"/>
              </a:rPr>
              <a:t>Samuel C. Johnson 1988 Trust, et al v. Bayfield County</a:t>
            </a:r>
            <a:r>
              <a:rPr lang="en-US" sz="4000" dirty="0">
                <a:latin typeface="Plantagenet Cherokee" pitchFamily="18" charset="0"/>
              </a:rPr>
              <a:t> </a:t>
            </a:r>
          </a:p>
        </p:txBody>
      </p:sp>
    </p:spTree>
    <p:extLst>
      <p:ext uri="{BB962C8B-B14F-4D97-AF65-F5344CB8AC3E}">
        <p14:creationId xmlns:p14="http://schemas.microsoft.com/office/powerpoint/2010/main" val="406743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style>
          <a:lnRef idx="2">
            <a:schemeClr val="accent1"/>
          </a:lnRef>
          <a:fillRef idx="1">
            <a:schemeClr val="lt1"/>
          </a:fillRef>
          <a:effectRef idx="0">
            <a:schemeClr val="accent1"/>
          </a:effectRef>
          <a:fontRef idx="minor">
            <a:schemeClr val="dk1"/>
          </a:fontRef>
        </p:style>
        <p:txBody>
          <a:bodyPr anchor="ctr">
            <a:normAutofit/>
          </a:bodyPr>
          <a:lstStyle/>
          <a:p>
            <a:r>
              <a:rPr lang="en-US" dirty="0" smtClean="0">
                <a:latin typeface="Plantagenet Cherokee" pitchFamily="18" charset="0"/>
              </a:rPr>
              <a:t>The tracks were long gone in </a:t>
            </a:r>
            <a:r>
              <a:rPr lang="en-US" b="1" dirty="0" smtClean="0">
                <a:latin typeface="Plantagenet Cherokee" pitchFamily="18" charset="0"/>
              </a:rPr>
              <a:t>1989 when Bayfield County began acquiring the right-of-way</a:t>
            </a:r>
            <a:r>
              <a:rPr lang="en-US" dirty="0" smtClean="0">
                <a:latin typeface="Plantagenet Cherokee" pitchFamily="18" charset="0"/>
              </a:rPr>
              <a:t> to build a snowmobile trail. </a:t>
            </a:r>
          </a:p>
          <a:p>
            <a:endParaRPr lang="en-US" dirty="0" smtClean="0">
              <a:latin typeface="Plantagenet Cherokee" pitchFamily="18" charset="0"/>
            </a:endParaRPr>
          </a:p>
          <a:p>
            <a:r>
              <a:rPr lang="en-US" b="1" dirty="0" smtClean="0">
                <a:latin typeface="Plantagenet Cherokee" pitchFamily="18" charset="0"/>
              </a:rPr>
              <a:t>Bayfield County asserted it </a:t>
            </a:r>
            <a:r>
              <a:rPr lang="en-US" b="1" dirty="0" smtClean="0">
                <a:effectLst>
                  <a:outerShdw blurRad="38100" dist="38100" dir="2700000" algn="tl">
                    <a:srgbClr val="000000">
                      <a:alpha val="43137"/>
                    </a:srgbClr>
                  </a:outerShdw>
                </a:effectLst>
                <a:latin typeface="Plantagenet Cherokee" pitchFamily="18" charset="0"/>
              </a:rPr>
              <a:t>didn’t have to buy these lands</a:t>
            </a:r>
            <a:r>
              <a:rPr lang="en-US" dirty="0" smtClean="0">
                <a:latin typeface="Plantagenet Cherokee" pitchFamily="18" charset="0"/>
              </a:rPr>
              <a:t> because the right-of-way had reverted to the US.</a:t>
            </a:r>
          </a:p>
        </p:txBody>
      </p:sp>
      <p:sp>
        <p:nvSpPr>
          <p:cNvPr id="4" name="Slide Number Placeholder 3"/>
          <p:cNvSpPr>
            <a:spLocks noGrp="1"/>
          </p:cNvSpPr>
          <p:nvPr>
            <p:ph type="sldNum" sz="quarter" idx="12"/>
          </p:nvPr>
        </p:nvSpPr>
        <p:spPr/>
        <p:txBody>
          <a:bodyPr/>
          <a:lstStyle/>
          <a:p>
            <a:fld id="{D5695F64-24B3-4343-B033-67A047FC9792}" type="slidenum">
              <a:rPr lang="en-US" smtClean="0"/>
              <a:t>22</a:t>
            </a:fld>
            <a:endParaRPr lang="en-US"/>
          </a:p>
        </p:txBody>
      </p:sp>
      <p:sp>
        <p:nvSpPr>
          <p:cNvPr id="6"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latin typeface="Plantagenet Cherokee" pitchFamily="18" charset="0"/>
              </a:rPr>
              <a:t>Samuel C. Johnson 1988 Trust, et al v. Bayfield County</a:t>
            </a:r>
            <a:r>
              <a:rPr lang="en-US" sz="4000" dirty="0">
                <a:latin typeface="Plantagenet Cherokee" pitchFamily="18" charset="0"/>
              </a:rPr>
              <a:t> </a:t>
            </a:r>
          </a:p>
        </p:txBody>
      </p:sp>
    </p:spTree>
    <p:extLst>
      <p:ext uri="{BB962C8B-B14F-4D97-AF65-F5344CB8AC3E}">
        <p14:creationId xmlns:p14="http://schemas.microsoft.com/office/powerpoint/2010/main" val="1887051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4000" dirty="0">
                <a:latin typeface="Plantagenet Cherokee" pitchFamily="18" charset="0"/>
              </a:rPr>
              <a:t>Checkerboards</a:t>
            </a:r>
          </a:p>
        </p:txBody>
      </p:sp>
      <p:sp>
        <p:nvSpPr>
          <p:cNvPr id="3" name="Content Placeholder 2"/>
          <p:cNvSpPr>
            <a:spLocks noGrp="1"/>
          </p:cNvSpPr>
          <p:nvPr>
            <p:ph idx="1"/>
          </p:nvPr>
        </p:nvSpPr>
        <p:spPr>
          <a:xfrm>
            <a:off x="457200" y="1676399"/>
            <a:ext cx="8229600" cy="4449765"/>
          </a:xfrm>
          <a:effectLst>
            <a:innerShdw blurRad="63500" dist="50800" dir="54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anchor="ctr">
            <a:normAutofit/>
          </a:bodyPr>
          <a:lstStyle/>
          <a:p>
            <a:r>
              <a:rPr lang="en-US" dirty="0" smtClean="0">
                <a:latin typeface="Plantagenet Cherokee" pitchFamily="18" charset="0"/>
                <a:cs typeface="Aparajita" pitchFamily="34" charset="0"/>
              </a:rPr>
              <a:t>US land grants were provided in a </a:t>
            </a:r>
            <a:r>
              <a:rPr lang="en-US" b="1" dirty="0" smtClean="0">
                <a:latin typeface="Plantagenet Cherokee" pitchFamily="18" charset="0"/>
                <a:cs typeface="Aparajita" pitchFamily="34" charset="0"/>
              </a:rPr>
              <a:t>checkerboard pattern</a:t>
            </a:r>
            <a:r>
              <a:rPr lang="en-US" dirty="0" smtClean="0">
                <a:latin typeface="Plantagenet Cherokee" pitchFamily="18" charset="0"/>
                <a:cs typeface="Aparajita" pitchFamily="34" charset="0"/>
              </a:rPr>
              <a:t> of alternating township sections. </a:t>
            </a:r>
          </a:p>
          <a:p>
            <a:r>
              <a:rPr lang="en-US" b="1" dirty="0" smtClean="0">
                <a:latin typeface="Plantagenet Cherokee" pitchFamily="18" charset="0"/>
                <a:cs typeface="Aparajita" pitchFamily="34" charset="0"/>
              </a:rPr>
              <a:t>Odd-numbered</a:t>
            </a:r>
            <a:r>
              <a:rPr lang="en-US" dirty="0" smtClean="0">
                <a:latin typeface="Plantagenet Cherokee" pitchFamily="18" charset="0"/>
                <a:cs typeface="Aparajita" pitchFamily="34" charset="0"/>
              </a:rPr>
              <a:t> sections went to the </a:t>
            </a:r>
            <a:r>
              <a:rPr lang="en-US" b="1" dirty="0" smtClean="0">
                <a:latin typeface="Plantagenet Cherokee" pitchFamily="18" charset="0"/>
                <a:cs typeface="Aparajita" pitchFamily="34" charset="0"/>
              </a:rPr>
              <a:t>railroad </a:t>
            </a:r>
            <a:r>
              <a:rPr lang="en-US" dirty="0" smtClean="0">
                <a:latin typeface="Plantagenet Cherokee" pitchFamily="18" charset="0"/>
                <a:cs typeface="Aparajita" pitchFamily="34" charset="0"/>
              </a:rPr>
              <a:t>(via the state)</a:t>
            </a:r>
            <a:r>
              <a:rPr lang="en-US" b="1" dirty="0" smtClean="0">
                <a:latin typeface="Plantagenet Cherokee" pitchFamily="18" charset="0"/>
                <a:cs typeface="Aparajita" pitchFamily="34" charset="0"/>
              </a:rPr>
              <a:t> </a:t>
            </a:r>
            <a:r>
              <a:rPr lang="en-US" dirty="0" smtClean="0">
                <a:latin typeface="Plantagenet Cherokee" pitchFamily="18" charset="0"/>
                <a:cs typeface="Aparajita" pitchFamily="34" charset="0"/>
              </a:rPr>
              <a:t>in </a:t>
            </a:r>
            <a:r>
              <a:rPr lang="en-US" b="1" dirty="0" smtClean="0">
                <a:latin typeface="Plantagenet Cherokee" pitchFamily="18" charset="0"/>
                <a:cs typeface="Aparajita" pitchFamily="34" charset="0"/>
              </a:rPr>
              <a:t>fee simple</a:t>
            </a:r>
            <a:r>
              <a:rPr lang="en-US" dirty="0" smtClean="0">
                <a:latin typeface="Plantagenet Cherokee" pitchFamily="18" charset="0"/>
                <a:cs typeface="Aparajita" pitchFamily="34" charset="0"/>
              </a:rPr>
              <a:t>.</a:t>
            </a:r>
          </a:p>
          <a:p>
            <a:r>
              <a:rPr lang="en-US" b="1" dirty="0" smtClean="0">
                <a:latin typeface="Plantagenet Cherokee" pitchFamily="18" charset="0"/>
                <a:cs typeface="Aparajita" pitchFamily="34" charset="0"/>
              </a:rPr>
              <a:t>Even-numbered</a:t>
            </a:r>
            <a:r>
              <a:rPr lang="en-US" dirty="0" smtClean="0">
                <a:latin typeface="Plantagenet Cherokee" pitchFamily="18" charset="0"/>
                <a:cs typeface="Aparajita" pitchFamily="34" charset="0"/>
              </a:rPr>
              <a:t> sections were retained by the US for </a:t>
            </a:r>
            <a:r>
              <a:rPr lang="en-US" b="1" u="sng" dirty="0" smtClean="0">
                <a:latin typeface="Plantagenet Cherokee" pitchFamily="18" charset="0"/>
                <a:cs typeface="Aparajita" pitchFamily="34" charset="0"/>
              </a:rPr>
              <a:t>sale</a:t>
            </a:r>
            <a:r>
              <a:rPr lang="en-US" dirty="0" smtClean="0">
                <a:latin typeface="Plantagenet Cherokee" pitchFamily="18" charset="0"/>
                <a:cs typeface="Aparajita" pitchFamily="34" charset="0"/>
              </a:rPr>
              <a:t> to others. </a:t>
            </a:r>
          </a:p>
        </p:txBody>
      </p:sp>
      <p:sp>
        <p:nvSpPr>
          <p:cNvPr id="4" name="Slide Number Placeholder 3"/>
          <p:cNvSpPr>
            <a:spLocks noGrp="1"/>
          </p:cNvSpPr>
          <p:nvPr>
            <p:ph type="sldNum" sz="quarter" idx="12"/>
          </p:nvPr>
        </p:nvSpPr>
        <p:spPr/>
        <p:txBody>
          <a:bodyPr/>
          <a:lstStyle/>
          <a:p>
            <a:fld id="{D5695F64-24B3-4343-B033-67A047FC9792}" type="slidenum">
              <a:rPr lang="en-US" smtClean="0"/>
              <a:t>23</a:t>
            </a:fld>
            <a:endParaRPr lang="en-US"/>
          </a:p>
        </p:txBody>
      </p:sp>
    </p:spTree>
    <p:extLst>
      <p:ext uri="{BB962C8B-B14F-4D97-AF65-F5344CB8AC3E}">
        <p14:creationId xmlns:p14="http://schemas.microsoft.com/office/powerpoint/2010/main" val="94953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457199"/>
            <a:ext cx="4876800" cy="6125451"/>
          </a:xfrm>
        </p:spPr>
      </p:pic>
      <p:sp>
        <p:nvSpPr>
          <p:cNvPr id="3" name="Slide Number Placeholder 2"/>
          <p:cNvSpPr>
            <a:spLocks noGrp="1"/>
          </p:cNvSpPr>
          <p:nvPr>
            <p:ph type="sldNum" sz="quarter" idx="12"/>
          </p:nvPr>
        </p:nvSpPr>
        <p:spPr/>
        <p:txBody>
          <a:bodyPr/>
          <a:lstStyle/>
          <a:p>
            <a:fld id="{D5695F64-24B3-4343-B033-67A047FC9792}" type="slidenum">
              <a:rPr lang="en-US" smtClean="0"/>
              <a:t>24</a:t>
            </a:fld>
            <a:endParaRPr lang="en-US"/>
          </a:p>
        </p:txBody>
      </p:sp>
    </p:spTree>
    <p:extLst>
      <p:ext uri="{BB962C8B-B14F-4D97-AF65-F5344CB8AC3E}">
        <p14:creationId xmlns:p14="http://schemas.microsoft.com/office/powerpoint/2010/main" val="2033417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038600"/>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457200" lvl="1" indent="0">
              <a:buNone/>
            </a:pPr>
            <a:r>
              <a:rPr lang="en-US" dirty="0" smtClean="0">
                <a:latin typeface="Plantagenet Cherokee" pitchFamily="18" charset="0"/>
              </a:rPr>
              <a:t>District Court Judge Crabb found that:</a:t>
            </a:r>
          </a:p>
          <a:p>
            <a:pPr lvl="1"/>
            <a:r>
              <a:rPr lang="en-US" dirty="0" smtClean="0">
                <a:latin typeface="Plantagenet Cherokee" pitchFamily="18" charset="0"/>
              </a:rPr>
              <a:t>The </a:t>
            </a:r>
            <a:r>
              <a:rPr lang="en-US" u="sng" dirty="0" smtClean="0">
                <a:effectLst>
                  <a:outerShdw blurRad="38100" dist="38100" dir="2700000" algn="tl">
                    <a:srgbClr val="000000">
                      <a:alpha val="43137"/>
                    </a:srgbClr>
                  </a:outerShdw>
                </a:effectLst>
                <a:latin typeface="Plantagenet Cherokee" pitchFamily="18" charset="0"/>
              </a:rPr>
              <a:t>1856 land grant</a:t>
            </a:r>
            <a:r>
              <a:rPr lang="en-US" dirty="0" smtClean="0">
                <a:latin typeface="Plantagenet Cherokee" pitchFamily="18" charset="0"/>
              </a:rPr>
              <a:t> included</a:t>
            </a:r>
            <a:r>
              <a:rPr lang="en-US" b="1" dirty="0" smtClean="0">
                <a:latin typeface="Plantagenet Cherokee" pitchFamily="18" charset="0"/>
              </a:rPr>
              <a:t> </a:t>
            </a:r>
            <a:r>
              <a:rPr lang="en-US" b="1" u="sng" dirty="0" smtClean="0">
                <a:effectLst>
                  <a:outerShdw blurRad="38100" dist="38100" dir="2700000" algn="tl">
                    <a:srgbClr val="000000">
                      <a:alpha val="43137"/>
                    </a:srgbClr>
                  </a:outerShdw>
                </a:effectLst>
                <a:latin typeface="Plantagenet Cherokee" pitchFamily="18" charset="0"/>
              </a:rPr>
              <a:t>implied rights-of-way</a:t>
            </a:r>
            <a:r>
              <a:rPr lang="en-US" dirty="0" smtClean="0">
                <a:latin typeface="Plantagenet Cherokee" pitchFamily="18" charset="0"/>
              </a:rPr>
              <a:t> for the actual route of the line </a:t>
            </a:r>
            <a:r>
              <a:rPr lang="en-US" b="1" u="sng" dirty="0" smtClean="0">
                <a:latin typeface="Plantagenet Cherokee" pitchFamily="18" charset="0"/>
              </a:rPr>
              <a:t>or</a:t>
            </a:r>
            <a:r>
              <a:rPr lang="en-US" b="1" dirty="0" smtClean="0">
                <a:latin typeface="Plantagenet Cherokee" pitchFamily="18" charset="0"/>
              </a:rPr>
              <a:t> </a:t>
            </a:r>
            <a:r>
              <a:rPr lang="en-US" dirty="0" smtClean="0">
                <a:latin typeface="Plantagenet Cherokee" pitchFamily="18" charset="0"/>
              </a:rPr>
              <a:t>that the railroad obtained its </a:t>
            </a:r>
            <a:r>
              <a:rPr lang="en-US" u="sng" dirty="0" smtClean="0">
                <a:effectLst>
                  <a:outerShdw blurRad="38100" dist="38100" dir="2700000" algn="tl">
                    <a:srgbClr val="000000">
                      <a:alpha val="43137"/>
                    </a:srgbClr>
                  </a:outerShdw>
                </a:effectLst>
                <a:latin typeface="Plantagenet Cherokee" pitchFamily="18" charset="0"/>
              </a:rPr>
              <a:t>right-of-way under the 1852 Right-of-way Act.</a:t>
            </a:r>
            <a:r>
              <a:rPr lang="en-US" dirty="0" smtClean="0">
                <a:latin typeface="Plantagenet Cherokee" pitchFamily="18" charset="0"/>
              </a:rPr>
              <a:t> </a:t>
            </a:r>
          </a:p>
        </p:txBody>
      </p:sp>
      <p:sp>
        <p:nvSpPr>
          <p:cNvPr id="4" name="Slide Number Placeholder 3"/>
          <p:cNvSpPr>
            <a:spLocks noGrp="1"/>
          </p:cNvSpPr>
          <p:nvPr>
            <p:ph type="sldNum" sz="quarter" idx="12"/>
          </p:nvPr>
        </p:nvSpPr>
        <p:spPr/>
        <p:txBody>
          <a:bodyPr/>
          <a:lstStyle/>
          <a:p>
            <a:fld id="{D5695F64-24B3-4343-B033-67A047FC9792}" type="slidenum">
              <a:rPr lang="en-US" smtClean="0"/>
              <a:t>25</a:t>
            </a:fld>
            <a:endParaRPr lang="en-US"/>
          </a:p>
        </p:txBody>
      </p:sp>
      <p:sp>
        <p:nvSpPr>
          <p:cNvPr id="10"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latin typeface="Plantagenet Cherokee" pitchFamily="18" charset="0"/>
              </a:rPr>
              <a:t>US District Court’s Ruling</a:t>
            </a:r>
            <a:endParaRPr lang="en-US" sz="4000" dirty="0">
              <a:latin typeface="Plantagenet Cherokee" pitchFamily="18" charset="0"/>
            </a:endParaRPr>
          </a:p>
        </p:txBody>
      </p:sp>
    </p:spTree>
    <p:extLst>
      <p:ext uri="{BB962C8B-B14F-4D97-AF65-F5344CB8AC3E}">
        <p14:creationId xmlns:p14="http://schemas.microsoft.com/office/powerpoint/2010/main" val="4251405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038600"/>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457200" lvl="1" indent="0">
              <a:buNone/>
            </a:pPr>
            <a:r>
              <a:rPr lang="en-US" dirty="0" smtClean="0">
                <a:latin typeface="Plantagenet Cherokee" pitchFamily="18" charset="0"/>
              </a:rPr>
              <a:t>District Court Judge Crabb found that:</a:t>
            </a:r>
          </a:p>
          <a:p>
            <a:pPr lvl="1"/>
            <a:r>
              <a:rPr lang="en-US" dirty="0" smtClean="0">
                <a:latin typeface="Plantagenet Cherokee" pitchFamily="18" charset="0"/>
              </a:rPr>
              <a:t>These </a:t>
            </a:r>
            <a:r>
              <a:rPr lang="en-US" dirty="0">
                <a:latin typeface="Plantagenet Cherokee" pitchFamily="18" charset="0"/>
              </a:rPr>
              <a:t>rights-of-way </a:t>
            </a:r>
            <a:r>
              <a:rPr lang="en-US" b="1" dirty="0">
                <a:latin typeface="Plantagenet Cherokee" pitchFamily="18" charset="0"/>
              </a:rPr>
              <a:t>reverted to the US</a:t>
            </a:r>
            <a:r>
              <a:rPr lang="en-US" dirty="0">
                <a:latin typeface="Plantagenet Cherokee" pitchFamily="18" charset="0"/>
              </a:rPr>
              <a:t> </a:t>
            </a:r>
            <a:r>
              <a:rPr lang="en-US" dirty="0" smtClean="0">
                <a:latin typeface="Plantagenet Cherokee" pitchFamily="18" charset="0"/>
              </a:rPr>
              <a:t>because the </a:t>
            </a:r>
            <a:r>
              <a:rPr lang="en-US" dirty="0">
                <a:latin typeface="Plantagenet Cherokee" pitchFamily="18" charset="0"/>
              </a:rPr>
              <a:t>line had </a:t>
            </a:r>
            <a:r>
              <a:rPr lang="en-US" dirty="0" smtClean="0">
                <a:latin typeface="Plantagenet Cherokee" pitchFamily="18" charset="0"/>
              </a:rPr>
              <a:t>not been “abandoned” </a:t>
            </a:r>
            <a:r>
              <a:rPr lang="en-US" b="1" dirty="0">
                <a:latin typeface="Plantagenet Cherokee" pitchFamily="18" charset="0"/>
              </a:rPr>
              <a:t>prior to October 4, 1988</a:t>
            </a:r>
            <a:r>
              <a:rPr lang="en-US" dirty="0" smtClean="0">
                <a:latin typeface="Plantagenet Cherokee" pitchFamily="18" charset="0"/>
              </a:rPr>
              <a:t>.</a:t>
            </a:r>
          </a:p>
        </p:txBody>
      </p:sp>
      <p:sp>
        <p:nvSpPr>
          <p:cNvPr id="4" name="Slide Number Placeholder 3"/>
          <p:cNvSpPr>
            <a:spLocks noGrp="1"/>
          </p:cNvSpPr>
          <p:nvPr>
            <p:ph type="sldNum" sz="quarter" idx="12"/>
          </p:nvPr>
        </p:nvSpPr>
        <p:spPr/>
        <p:txBody>
          <a:bodyPr/>
          <a:lstStyle/>
          <a:p>
            <a:fld id="{D5695F64-24B3-4343-B033-67A047FC9792}" type="slidenum">
              <a:rPr lang="en-US" smtClean="0"/>
              <a:t>26</a:t>
            </a:fld>
            <a:endParaRPr lang="en-US"/>
          </a:p>
        </p:txBody>
      </p:sp>
      <p:sp>
        <p:nvSpPr>
          <p:cNvPr id="10"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latin typeface="Plantagenet Cherokee" pitchFamily="18" charset="0"/>
              </a:rPr>
              <a:t>US District Court’s Ruling</a:t>
            </a:r>
            <a:endParaRPr lang="en-US" sz="4000" dirty="0">
              <a:latin typeface="Plantagenet Cherokee" pitchFamily="18" charset="0"/>
            </a:endParaRPr>
          </a:p>
        </p:txBody>
      </p:sp>
    </p:spTree>
    <p:extLst>
      <p:ext uri="{BB962C8B-B14F-4D97-AF65-F5344CB8AC3E}">
        <p14:creationId xmlns:p14="http://schemas.microsoft.com/office/powerpoint/2010/main" val="3755407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8229600" cy="3505201"/>
          </a:xfrm>
          <a:ln w="57150"/>
        </p:spPr>
        <p:style>
          <a:lnRef idx="2">
            <a:schemeClr val="accent1"/>
          </a:lnRef>
          <a:fillRef idx="1">
            <a:schemeClr val="lt1"/>
          </a:fillRef>
          <a:effectRef idx="0">
            <a:schemeClr val="accent1"/>
          </a:effectRef>
          <a:fontRef idx="minor">
            <a:schemeClr val="dk1"/>
          </a:fontRef>
        </p:style>
        <p:txBody>
          <a:bodyPr anchor="ctr"/>
          <a:lstStyle/>
          <a:p>
            <a:pPr marL="0" indent="0">
              <a:buNone/>
            </a:pPr>
            <a:r>
              <a:rPr lang="en-US" dirty="0" smtClean="0">
                <a:latin typeface="Plantagenet Cherokee" pitchFamily="18" charset="0"/>
              </a:rPr>
              <a:t>The </a:t>
            </a:r>
            <a:r>
              <a:rPr lang="en-US" dirty="0">
                <a:latin typeface="Plantagenet Cherokee" pitchFamily="18" charset="0"/>
              </a:rPr>
              <a:t>7</a:t>
            </a:r>
            <a:r>
              <a:rPr lang="en-US" baseline="30000" dirty="0">
                <a:latin typeface="Plantagenet Cherokee" pitchFamily="18" charset="0"/>
              </a:rPr>
              <a:t>th</a:t>
            </a:r>
            <a:r>
              <a:rPr lang="en-US" dirty="0">
                <a:latin typeface="Plantagenet Cherokee" pitchFamily="18" charset="0"/>
              </a:rPr>
              <a:t> Circuit Court of Appeals </a:t>
            </a:r>
            <a:r>
              <a:rPr lang="en-US" b="1" dirty="0">
                <a:latin typeface="Plantagenet Cherokee" pitchFamily="18" charset="0"/>
              </a:rPr>
              <a:t>reversed </a:t>
            </a:r>
            <a:r>
              <a:rPr lang="en-US" dirty="0">
                <a:latin typeface="Plantagenet Cherokee" pitchFamily="18" charset="0"/>
              </a:rPr>
              <a:t>the </a:t>
            </a:r>
            <a:r>
              <a:rPr lang="en-US" dirty="0" smtClean="0">
                <a:latin typeface="Plantagenet Cherokee" pitchFamily="18" charset="0"/>
              </a:rPr>
              <a:t>District Court holding:</a:t>
            </a:r>
          </a:p>
          <a:p>
            <a:pPr lvl="1"/>
            <a:r>
              <a:rPr lang="en-US" dirty="0" smtClean="0">
                <a:latin typeface="Plantagenet Cherokee" pitchFamily="18" charset="0"/>
              </a:rPr>
              <a:t>Lands </a:t>
            </a:r>
            <a:r>
              <a:rPr lang="en-US" dirty="0">
                <a:latin typeface="Plantagenet Cherokee" pitchFamily="18" charset="0"/>
              </a:rPr>
              <a:t>did </a:t>
            </a:r>
            <a:r>
              <a:rPr lang="en-US" b="1" dirty="0">
                <a:effectLst>
                  <a:outerShdw blurRad="38100" dist="38100" dir="2700000" algn="tl">
                    <a:srgbClr val="000000">
                      <a:alpha val="43137"/>
                    </a:srgbClr>
                  </a:outerShdw>
                </a:effectLst>
                <a:latin typeface="Plantagenet Cherokee" pitchFamily="18" charset="0"/>
              </a:rPr>
              <a:t>not</a:t>
            </a:r>
            <a:r>
              <a:rPr lang="en-US" dirty="0">
                <a:latin typeface="Plantagenet Cherokee" pitchFamily="18" charset="0"/>
              </a:rPr>
              <a:t> </a:t>
            </a:r>
            <a:r>
              <a:rPr lang="en-US" b="1" dirty="0">
                <a:latin typeface="Plantagenet Cherokee" pitchFamily="18" charset="0"/>
              </a:rPr>
              <a:t>revert to the </a:t>
            </a:r>
            <a:r>
              <a:rPr lang="en-US" b="1" dirty="0" smtClean="0">
                <a:latin typeface="Plantagenet Cherokee" pitchFamily="18" charset="0"/>
              </a:rPr>
              <a:t>US.</a:t>
            </a:r>
            <a:r>
              <a:rPr lang="en-US" dirty="0" smtClean="0">
                <a:latin typeface="Plantagenet Cherokee" pitchFamily="18" charset="0"/>
              </a:rPr>
              <a:t> </a:t>
            </a:r>
            <a:endParaRPr lang="en-US" dirty="0">
              <a:latin typeface="Plantagenet Cherokee" pitchFamily="18" charset="0"/>
            </a:endParaRPr>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27</a:t>
            </a:fld>
            <a:endParaRPr lang="en-US"/>
          </a:p>
        </p:txBody>
      </p:sp>
      <p:sp>
        <p:nvSpPr>
          <p:cNvPr id="5"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effectLst>
                  <a:outerShdw blurRad="38100" dist="38100" dir="2700000" algn="tl">
                    <a:srgbClr val="000000">
                      <a:alpha val="43137"/>
                    </a:srgbClr>
                  </a:outerShdw>
                </a:effectLst>
                <a:latin typeface="Plantagenet Cherokee" pitchFamily="18" charset="0"/>
              </a:rPr>
              <a:t>Samuel C. Johnson 1988 Trust, et al v. Bayfield County</a:t>
            </a:r>
            <a:r>
              <a:rPr lang="en-US" sz="4000" dirty="0">
                <a:effectLst>
                  <a:outerShdw blurRad="38100" dist="38100" dir="2700000" algn="tl">
                    <a:srgbClr val="000000">
                      <a:alpha val="43137"/>
                    </a:srgbClr>
                  </a:outerShdw>
                </a:effectLst>
                <a:latin typeface="Plantagenet Cherokee" pitchFamily="18" charset="0"/>
              </a:rPr>
              <a:t> – </a:t>
            </a:r>
            <a:r>
              <a:rPr lang="en-US" sz="4000" dirty="0" smtClean="0">
                <a:effectLst>
                  <a:outerShdw blurRad="38100" dist="38100" dir="2700000" algn="tl">
                    <a:srgbClr val="000000">
                      <a:alpha val="43137"/>
                    </a:srgbClr>
                  </a:outerShdw>
                </a:effectLst>
                <a:latin typeface="Plantagenet Cherokee" pitchFamily="18" charset="0"/>
              </a:rPr>
              <a:t>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303776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799"/>
            <a:ext cx="8229600" cy="3429001"/>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r>
              <a:rPr lang="en-US" sz="3600" dirty="0" smtClean="0">
                <a:latin typeface="Plantagenet Cherokee" pitchFamily="18" charset="0"/>
              </a:rPr>
              <a:t>The </a:t>
            </a:r>
            <a:r>
              <a:rPr lang="en-US" sz="3600" dirty="0">
                <a:latin typeface="Plantagenet Cherokee" pitchFamily="18" charset="0"/>
              </a:rPr>
              <a:t>7</a:t>
            </a:r>
            <a:r>
              <a:rPr lang="en-US" sz="3600" baseline="30000" dirty="0">
                <a:latin typeface="Plantagenet Cherokee" pitchFamily="18" charset="0"/>
              </a:rPr>
              <a:t>th</a:t>
            </a:r>
            <a:r>
              <a:rPr lang="en-US" sz="3600" dirty="0">
                <a:latin typeface="Plantagenet Cherokee" pitchFamily="18" charset="0"/>
              </a:rPr>
              <a:t> Circuit </a:t>
            </a:r>
            <a:r>
              <a:rPr lang="en-US" sz="3600" dirty="0" smtClean="0">
                <a:latin typeface="Plantagenet Cherokee" pitchFamily="18" charset="0"/>
              </a:rPr>
              <a:t>held:</a:t>
            </a:r>
          </a:p>
          <a:p>
            <a:pPr lvl="1"/>
            <a:r>
              <a:rPr lang="en-US" sz="3200" dirty="0" smtClean="0">
                <a:latin typeface="Plantagenet Cherokee" pitchFamily="18" charset="0"/>
              </a:rPr>
              <a:t>Land grant </a:t>
            </a:r>
            <a:r>
              <a:rPr lang="en-US" sz="3200" dirty="0">
                <a:latin typeface="Plantagenet Cherokee" pitchFamily="18" charset="0"/>
              </a:rPr>
              <a:t>did </a:t>
            </a:r>
            <a:r>
              <a:rPr lang="en-US" sz="3200" b="1" u="sng" dirty="0">
                <a:latin typeface="Plantagenet Cherokee" pitchFamily="18" charset="0"/>
              </a:rPr>
              <a:t>not</a:t>
            </a:r>
            <a:r>
              <a:rPr lang="en-US" sz="3200" dirty="0">
                <a:latin typeface="Plantagenet Cherokee" pitchFamily="18" charset="0"/>
              </a:rPr>
              <a:t> </a:t>
            </a:r>
            <a:r>
              <a:rPr lang="en-US" sz="3200" dirty="0" smtClean="0">
                <a:latin typeface="Plantagenet Cherokee" pitchFamily="18" charset="0"/>
              </a:rPr>
              <a:t>include a</a:t>
            </a:r>
            <a:r>
              <a:rPr lang="en-US" sz="3200" b="1" dirty="0" smtClean="0">
                <a:latin typeface="Plantagenet Cherokee" pitchFamily="18" charset="0"/>
              </a:rPr>
              <a:t> </a:t>
            </a:r>
            <a:r>
              <a:rPr lang="en-US" sz="3200" b="1" u="sng" dirty="0" smtClean="0">
                <a:latin typeface="Plantagenet Cherokee" pitchFamily="18" charset="0"/>
              </a:rPr>
              <a:t>federal</a:t>
            </a:r>
            <a:r>
              <a:rPr lang="en-US" sz="3200" b="1" dirty="0" smtClean="0">
                <a:latin typeface="Plantagenet Cherokee" pitchFamily="18" charset="0"/>
              </a:rPr>
              <a:t> grant of a right-of-way</a:t>
            </a:r>
            <a:r>
              <a:rPr lang="en-US" sz="3200" dirty="0">
                <a:latin typeface="Plantagenet Cherokee" pitchFamily="18" charset="0"/>
              </a:rPr>
              <a:t>. </a:t>
            </a:r>
            <a:endParaRPr lang="en-US" sz="3200" b="1" dirty="0" smtClean="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28</a:t>
            </a:fld>
            <a:endParaRPr lang="en-US"/>
          </a:p>
        </p:txBody>
      </p:sp>
      <p:sp>
        <p:nvSpPr>
          <p:cNvPr id="5"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No Federal Right-of-way (7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282293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0" indent="0">
              <a:buNone/>
            </a:pPr>
            <a:r>
              <a:rPr lang="en-US" b="1" dirty="0" smtClean="0">
                <a:effectLst>
                  <a:outerShdw blurRad="38100" dist="38100" dir="2700000" algn="tl">
                    <a:srgbClr val="000000">
                      <a:alpha val="43137"/>
                    </a:srgbClr>
                  </a:outerShdw>
                </a:effectLst>
                <a:latin typeface="Plantagenet Cherokee" pitchFamily="18" charset="0"/>
              </a:rPr>
              <a:t>7</a:t>
            </a:r>
            <a:r>
              <a:rPr lang="en-US" b="1" baseline="30000" dirty="0" smtClean="0">
                <a:effectLst>
                  <a:outerShdw blurRad="38100" dist="38100" dir="2700000" algn="tl">
                    <a:srgbClr val="000000">
                      <a:alpha val="43137"/>
                    </a:srgbClr>
                  </a:outerShdw>
                </a:effectLst>
                <a:latin typeface="Plantagenet Cherokee" pitchFamily="18" charset="0"/>
              </a:rPr>
              <a:t>th</a:t>
            </a:r>
            <a:r>
              <a:rPr lang="en-US" b="1" dirty="0" smtClean="0">
                <a:effectLst>
                  <a:outerShdw blurRad="38100" dist="38100" dir="2700000" algn="tl">
                    <a:srgbClr val="000000">
                      <a:alpha val="43137"/>
                    </a:srgbClr>
                  </a:outerShdw>
                </a:effectLst>
                <a:latin typeface="Plantagenet Cherokee" pitchFamily="18" charset="0"/>
              </a:rPr>
              <a:t> Circuit</a:t>
            </a:r>
            <a:r>
              <a:rPr lang="en-US" dirty="0" smtClean="0">
                <a:latin typeface="Plantagenet Cherokee" pitchFamily="18" charset="0"/>
              </a:rPr>
              <a:t> said the railroad either:</a:t>
            </a:r>
          </a:p>
          <a:p>
            <a:pPr marL="0" indent="0">
              <a:buNone/>
            </a:pPr>
            <a:endParaRPr lang="en-US" sz="2000" b="1" dirty="0" smtClean="0">
              <a:latin typeface="Plantagenet Cherokee" pitchFamily="18" charset="0"/>
            </a:endParaRPr>
          </a:p>
          <a:p>
            <a:pPr lvl="1"/>
            <a:r>
              <a:rPr lang="en-US" dirty="0" smtClean="0">
                <a:latin typeface="Plantagenet Cherokee" pitchFamily="18" charset="0"/>
              </a:rPr>
              <a:t>acquired </a:t>
            </a:r>
            <a:r>
              <a:rPr lang="en-US" b="1" dirty="0" smtClean="0">
                <a:latin typeface="Plantagenet Cherokee" pitchFamily="18" charset="0"/>
              </a:rPr>
              <a:t>fee </a:t>
            </a:r>
            <a:r>
              <a:rPr lang="en-US" b="1" dirty="0">
                <a:latin typeface="Plantagenet Cherokee" pitchFamily="18" charset="0"/>
              </a:rPr>
              <a:t>simple title (from the US) and thus didn’t need a right-of-way (Odd-numbered sections</a:t>
            </a:r>
            <a:r>
              <a:rPr lang="en-US" b="1" dirty="0" smtClean="0">
                <a:latin typeface="Plantagenet Cherokee" pitchFamily="18" charset="0"/>
              </a:rPr>
              <a:t>).</a:t>
            </a:r>
          </a:p>
          <a:p>
            <a:pPr marL="457200" lvl="1" indent="0">
              <a:buNone/>
            </a:pPr>
            <a:r>
              <a:rPr lang="en-US" b="1" dirty="0" smtClean="0">
                <a:effectLst>
                  <a:outerShdw blurRad="38100" dist="38100" dir="2700000" algn="tl">
                    <a:srgbClr val="000000">
                      <a:alpha val="43137"/>
                    </a:srgbClr>
                  </a:outerShdw>
                </a:effectLst>
                <a:latin typeface="Plantagenet Cherokee" pitchFamily="18" charset="0"/>
              </a:rPr>
              <a:t>Or</a:t>
            </a:r>
            <a:r>
              <a:rPr lang="en-US" dirty="0" smtClean="0">
                <a:latin typeface="Plantagenet Cherokee" pitchFamily="18" charset="0"/>
              </a:rPr>
              <a:t> </a:t>
            </a:r>
          </a:p>
          <a:p>
            <a:pPr lvl="1"/>
            <a:r>
              <a:rPr lang="en-US" dirty="0">
                <a:latin typeface="Plantagenet Cherokee" pitchFamily="18" charset="0"/>
              </a:rPr>
              <a:t>acquired as </a:t>
            </a:r>
            <a:r>
              <a:rPr lang="en-US" dirty="0" smtClean="0">
                <a:latin typeface="Plantagenet Cherokee" pitchFamily="18" charset="0"/>
              </a:rPr>
              <a:t>an </a:t>
            </a:r>
            <a:r>
              <a:rPr lang="en-US" b="1" dirty="0" smtClean="0">
                <a:latin typeface="Plantagenet Cherokee" pitchFamily="18" charset="0"/>
              </a:rPr>
              <a:t>easement </a:t>
            </a:r>
            <a:r>
              <a:rPr lang="en-US" dirty="0" smtClean="0">
                <a:latin typeface="Plantagenet Cherokee" pitchFamily="18" charset="0"/>
              </a:rPr>
              <a:t>from a private landowner that</a:t>
            </a:r>
            <a:r>
              <a:rPr lang="en-US" b="1" dirty="0" smtClean="0">
                <a:latin typeface="Plantagenet Cherokee" pitchFamily="18" charset="0"/>
              </a:rPr>
              <a:t> reverted to the private landowner </a:t>
            </a:r>
            <a:r>
              <a:rPr lang="en-US" dirty="0" smtClean="0">
                <a:latin typeface="Plantagenet Cherokee" pitchFamily="18" charset="0"/>
              </a:rPr>
              <a:t>when railroad operations ceased. </a:t>
            </a:r>
            <a:r>
              <a:rPr lang="en-US" b="1" dirty="0" smtClean="0">
                <a:latin typeface="Plantagenet Cherokee" pitchFamily="18" charset="0"/>
              </a:rPr>
              <a:t>(Even-numbered sections).</a:t>
            </a:r>
            <a:endParaRPr lang="en-US"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29</a:t>
            </a:fld>
            <a:endParaRPr lang="en-US"/>
          </a:p>
        </p:txBody>
      </p:sp>
      <p:sp>
        <p:nvSpPr>
          <p:cNvPr id="6" name="Title 1"/>
          <p:cNvSpPr>
            <a:spLocks noGrp="1"/>
          </p:cNvSpPr>
          <p:nvPr>
            <p:ph type="title"/>
          </p:nvPr>
        </p:nvSpPr>
        <p:spPr>
          <a:xfrm>
            <a:off x="457200" y="228600"/>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No Federal Right-of-way (7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84996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731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effectLst>
                  <a:outerShdw blurRad="38100" dist="38100" dir="2700000" algn="tl">
                    <a:srgbClr val="000000">
                      <a:alpha val="43137"/>
                    </a:srgbClr>
                  </a:outerShdw>
                </a:effectLst>
                <a:latin typeface="Plantagenet Cherokee" pitchFamily="18" charset="0"/>
              </a:rPr>
              <a:t>Samuel C. Johnson 1988 Trust, et al v. Bayfield County</a:t>
            </a:r>
            <a:r>
              <a:rPr lang="en-US" sz="4000" dirty="0">
                <a:effectLst>
                  <a:outerShdw blurRad="38100" dist="38100" dir="2700000" algn="tl">
                    <a:srgbClr val="000000">
                      <a:alpha val="43137"/>
                    </a:srgbClr>
                  </a:outerShdw>
                </a:effectLst>
                <a:latin typeface="Plantagenet Cherokee" pitchFamily="18" charset="0"/>
              </a:rPr>
              <a:t> – a Big Deal?</a:t>
            </a:r>
          </a:p>
        </p:txBody>
      </p:sp>
      <p:sp>
        <p:nvSpPr>
          <p:cNvPr id="3" name="Content Placeholder 2"/>
          <p:cNvSpPr>
            <a:spLocks noGrp="1"/>
          </p:cNvSpPr>
          <p:nvPr>
            <p:ph idx="1"/>
          </p:nvPr>
        </p:nvSpPr>
        <p:spPr>
          <a:xfrm>
            <a:off x="457200" y="1905000"/>
            <a:ext cx="8229600" cy="4221163"/>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endParaRPr lang="en-US" b="1" dirty="0" smtClean="0"/>
          </a:p>
          <a:p>
            <a:pPr marL="400050" lvl="1" indent="0">
              <a:buNone/>
            </a:pPr>
            <a:r>
              <a:rPr lang="en-US" sz="3000" b="1" dirty="0" smtClean="0">
                <a:latin typeface="Plantagenet Cherokee" pitchFamily="18" charset="0"/>
              </a:rPr>
              <a:t>The American Land Title Association </a:t>
            </a:r>
            <a:r>
              <a:rPr lang="en-US" sz="3000" dirty="0" smtClean="0">
                <a:latin typeface="Plantagenet Cherokee" pitchFamily="18" charset="0"/>
              </a:rPr>
              <a:t>named </a:t>
            </a:r>
            <a:r>
              <a:rPr lang="en-US" sz="3000" i="1" dirty="0" smtClean="0">
                <a:latin typeface="Plantagenet Cherokee" pitchFamily="18" charset="0"/>
              </a:rPr>
              <a:t>Samuel </a:t>
            </a:r>
            <a:r>
              <a:rPr lang="en-US" sz="3000" i="1" dirty="0">
                <a:latin typeface="Plantagenet Cherokee" pitchFamily="18" charset="0"/>
              </a:rPr>
              <a:t>C. Johnson 1988 Trust, et al v. Bayfield </a:t>
            </a:r>
            <a:r>
              <a:rPr lang="en-US" sz="3000" i="1" dirty="0" smtClean="0">
                <a:latin typeface="Plantagenet Cherokee" pitchFamily="18" charset="0"/>
              </a:rPr>
              <a:t>County </a:t>
            </a:r>
            <a:r>
              <a:rPr lang="en-US" sz="3000" dirty="0" smtClean="0">
                <a:latin typeface="Plantagenet Cherokee" pitchFamily="18" charset="0"/>
              </a:rPr>
              <a:t>as one of the six lawsuits in the US with “</a:t>
            </a:r>
            <a:r>
              <a:rPr lang="en-US" sz="3000" b="1" dirty="0" smtClean="0">
                <a:latin typeface="Plantagenet Cherokee" pitchFamily="18" charset="0"/>
              </a:rPr>
              <a:t>significant </a:t>
            </a:r>
            <a:r>
              <a:rPr lang="en-US" sz="3000" b="1" dirty="0">
                <a:latin typeface="Plantagenet Cherokee" pitchFamily="18" charset="0"/>
              </a:rPr>
              <a:t>ramifications</a:t>
            </a:r>
            <a:r>
              <a:rPr lang="en-US" sz="3000" dirty="0">
                <a:latin typeface="Plantagenet Cherokee" pitchFamily="18" charset="0"/>
              </a:rPr>
              <a:t> on the title insurance </a:t>
            </a:r>
            <a:r>
              <a:rPr lang="en-US" sz="3000" dirty="0" smtClean="0">
                <a:latin typeface="Plantagenet Cherokee" pitchFamily="18" charset="0"/>
              </a:rPr>
              <a:t>industry” in 2009.</a:t>
            </a:r>
            <a:endParaRPr lang="en-US" sz="3000" i="1" dirty="0">
              <a:latin typeface="Plantagenet Cherokee" pitchFamily="18" charset="0"/>
            </a:endParaRPr>
          </a:p>
          <a:p>
            <a:pPr marL="0" indent="0">
              <a:buNone/>
            </a:pPr>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3</a:t>
            </a:fld>
            <a:endParaRPr lang="en-US"/>
          </a:p>
        </p:txBody>
      </p:sp>
    </p:spTree>
    <p:extLst>
      <p:ext uri="{BB962C8B-B14F-4D97-AF65-F5344CB8AC3E}">
        <p14:creationId xmlns:p14="http://schemas.microsoft.com/office/powerpoint/2010/main" val="3203660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r>
              <a:rPr lang="en-US" dirty="0" smtClean="0">
                <a:latin typeface="Plantagenet Cherokee" pitchFamily="18" charset="0"/>
              </a:rPr>
              <a:t>“The </a:t>
            </a:r>
            <a:r>
              <a:rPr lang="en-US" b="1" dirty="0">
                <a:effectLst>
                  <a:outerShdw blurRad="38100" dist="38100" dir="2700000" algn="tl">
                    <a:srgbClr val="000000">
                      <a:alpha val="43137"/>
                    </a:srgbClr>
                  </a:outerShdw>
                </a:effectLst>
                <a:latin typeface="Plantagenet Cherokee" pitchFamily="18" charset="0"/>
              </a:rPr>
              <a:t>statutes</a:t>
            </a:r>
            <a:r>
              <a:rPr lang="en-US" dirty="0">
                <a:latin typeface="Plantagenet Cherokee" pitchFamily="18" charset="0"/>
              </a:rPr>
              <a:t> under which the federal lands in this case passed into private hands </a:t>
            </a:r>
            <a:r>
              <a:rPr lang="en-US" b="1" dirty="0">
                <a:effectLst>
                  <a:outerShdw blurRad="38100" dist="38100" dir="2700000" algn="tl">
                    <a:srgbClr val="000000">
                      <a:alpha val="43137"/>
                    </a:srgbClr>
                  </a:outerShdw>
                </a:effectLst>
                <a:latin typeface="Plantagenet Cherokee" pitchFamily="18" charset="0"/>
              </a:rPr>
              <a:t>did not create railroad rights of </a:t>
            </a:r>
            <a:r>
              <a:rPr lang="en-US" b="1" dirty="0" smtClean="0">
                <a:effectLst>
                  <a:outerShdw blurRad="38100" dist="38100" dir="2700000" algn="tl">
                    <a:srgbClr val="000000">
                      <a:alpha val="43137"/>
                    </a:srgbClr>
                  </a:outerShdw>
                </a:effectLst>
                <a:latin typeface="Plantagenet Cherokee" pitchFamily="18" charset="0"/>
              </a:rPr>
              <a:t>way</a:t>
            </a:r>
            <a:r>
              <a:rPr lang="en-US" dirty="0" smtClean="0">
                <a:latin typeface="Plantagenet Cherokee" pitchFamily="18" charset="0"/>
              </a:rPr>
              <a:t>…</a:t>
            </a:r>
            <a:r>
              <a:rPr lang="en-US" b="1" dirty="0" smtClean="0">
                <a:effectLst>
                  <a:outerShdw blurRad="38100" dist="38100" dir="2700000" algn="tl">
                    <a:srgbClr val="000000">
                      <a:alpha val="43137"/>
                    </a:srgbClr>
                  </a:outerShdw>
                </a:effectLst>
                <a:latin typeface="Plantagenet Cherokee" pitchFamily="18" charset="0"/>
              </a:rPr>
              <a:t>There </a:t>
            </a:r>
            <a:r>
              <a:rPr lang="en-US" b="1" dirty="0">
                <a:effectLst>
                  <a:outerShdw blurRad="38100" dist="38100" dir="2700000" algn="tl">
                    <a:srgbClr val="000000">
                      <a:alpha val="43137"/>
                    </a:srgbClr>
                  </a:outerShdw>
                </a:effectLst>
                <a:latin typeface="Plantagenet Cherokee" pitchFamily="18" charset="0"/>
              </a:rPr>
              <a:t>was no federal grant of a </a:t>
            </a:r>
            <a:r>
              <a:rPr lang="en-US" b="1" dirty="0" smtClean="0">
                <a:effectLst>
                  <a:outerShdw blurRad="38100" dist="38100" dir="2700000" algn="tl">
                    <a:srgbClr val="000000">
                      <a:alpha val="43137"/>
                    </a:srgbClr>
                  </a:outerShdw>
                </a:effectLst>
                <a:latin typeface="Plantagenet Cherokee" pitchFamily="18" charset="0"/>
              </a:rPr>
              <a:t>railroad </a:t>
            </a:r>
            <a:r>
              <a:rPr lang="en-US" b="1" dirty="0">
                <a:effectLst>
                  <a:outerShdw blurRad="38100" dist="38100" dir="2700000" algn="tl">
                    <a:srgbClr val="000000">
                      <a:alpha val="43137"/>
                    </a:srgbClr>
                  </a:outerShdw>
                </a:effectLst>
                <a:latin typeface="Plantagenet Cherokee" pitchFamily="18" charset="0"/>
              </a:rPr>
              <a:t>right of way on which to base an inference of a federal reversion</a:t>
            </a:r>
            <a:r>
              <a:rPr lang="en-US" b="1" dirty="0" smtClean="0">
                <a:effectLst>
                  <a:outerShdw blurRad="38100" dist="38100" dir="2700000" algn="tl">
                    <a:srgbClr val="000000">
                      <a:alpha val="43137"/>
                    </a:srgbClr>
                  </a:outerShdw>
                </a:effectLst>
                <a:latin typeface="Plantagenet Cherokee" pitchFamily="18" charset="0"/>
              </a:rPr>
              <a:t>.</a:t>
            </a:r>
            <a:r>
              <a:rPr lang="en-US" dirty="0" smtClean="0">
                <a:latin typeface="Plantagenet Cherokee" pitchFamily="18" charset="0"/>
              </a:rPr>
              <a:t>”</a:t>
            </a:r>
          </a:p>
          <a:p>
            <a:r>
              <a:rPr lang="en-US" i="1" dirty="0">
                <a:solidFill>
                  <a:schemeClr val="tx1"/>
                </a:solidFill>
                <a:latin typeface="Plantagenet Cherokee" pitchFamily="18" charset="0"/>
              </a:rPr>
              <a:t>SC Johnson 1988 Trust v. Bayfield County, </a:t>
            </a:r>
            <a:r>
              <a:rPr lang="en-US" dirty="0">
                <a:solidFill>
                  <a:schemeClr val="tx1"/>
                </a:solidFill>
                <a:latin typeface="Plantagenet Cherokee" pitchFamily="18" charset="0"/>
              </a:rPr>
              <a:t>649 F.3d 799, </a:t>
            </a:r>
            <a:r>
              <a:rPr lang="en-US" dirty="0" smtClean="0">
                <a:solidFill>
                  <a:schemeClr val="tx1"/>
                </a:solidFill>
                <a:latin typeface="Plantagenet Cherokee" pitchFamily="18" charset="0"/>
              </a:rPr>
              <a:t>804-805, C.A</a:t>
            </a:r>
            <a:r>
              <a:rPr lang="en-US" dirty="0">
                <a:solidFill>
                  <a:schemeClr val="tx1"/>
                </a:solidFill>
                <a:latin typeface="Plantagenet Cherokee" pitchFamily="18" charset="0"/>
              </a:rPr>
              <a:t>. 7 (Wis.)</a:t>
            </a:r>
          </a:p>
        </p:txBody>
      </p:sp>
      <p:sp>
        <p:nvSpPr>
          <p:cNvPr id="4" name="Slide Number Placeholder 3"/>
          <p:cNvSpPr>
            <a:spLocks noGrp="1"/>
          </p:cNvSpPr>
          <p:nvPr>
            <p:ph type="sldNum" sz="quarter" idx="12"/>
          </p:nvPr>
        </p:nvSpPr>
        <p:spPr/>
        <p:txBody>
          <a:bodyPr/>
          <a:lstStyle/>
          <a:p>
            <a:fld id="{D5695F64-24B3-4343-B033-67A047FC9792}" type="slidenum">
              <a:rPr lang="en-US" smtClean="0"/>
              <a:t>30</a:t>
            </a:fld>
            <a:endParaRPr lang="en-US"/>
          </a:p>
        </p:txBody>
      </p:sp>
      <p:sp>
        <p:nvSpPr>
          <p:cNvPr id="7"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No Federal Right-of-way (7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2041912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latin typeface="Plantagenet Cherokee" pitchFamily="18" charset="0"/>
              </a:rPr>
              <a:t>When is a Railroad “Abandoned”?</a:t>
            </a:r>
            <a:endParaRPr lang="en-US" sz="4000" dirty="0">
              <a:latin typeface="Plantagenet Cherokee" pitchFamily="18" charset="0"/>
            </a:endParaRPr>
          </a:p>
        </p:txBody>
      </p:sp>
      <p:sp>
        <p:nvSpPr>
          <p:cNvPr id="3" name="Content Placeholder 2"/>
          <p:cNvSpPr>
            <a:spLocks noGrp="1"/>
          </p:cNvSpPr>
          <p:nvPr>
            <p:ph idx="1"/>
          </p:nvPr>
        </p:nvSpPr>
        <p:spPr>
          <a:xfrm>
            <a:off x="457200" y="1828800"/>
            <a:ext cx="8229600" cy="4343401"/>
          </a:xfrm>
        </p:spPr>
        <p:style>
          <a:lnRef idx="2">
            <a:schemeClr val="accent1"/>
          </a:lnRef>
          <a:fillRef idx="1">
            <a:schemeClr val="lt1"/>
          </a:fillRef>
          <a:effectRef idx="0">
            <a:schemeClr val="accent1"/>
          </a:effectRef>
          <a:fontRef idx="minor">
            <a:schemeClr val="dk1"/>
          </a:fontRef>
        </p:style>
        <p:txBody>
          <a:bodyPr anchor="ctr">
            <a:noAutofit/>
          </a:bodyPr>
          <a:lstStyle/>
          <a:p>
            <a:r>
              <a:rPr lang="en-US" sz="2800" b="1" i="1" dirty="0" smtClean="0">
                <a:effectLst>
                  <a:outerShdw blurRad="38100" dist="38100" dir="2700000" algn="tl">
                    <a:srgbClr val="000000">
                      <a:alpha val="43137"/>
                    </a:srgbClr>
                  </a:outerShdw>
                </a:effectLst>
                <a:latin typeface="Plantagenet Cherokee" pitchFamily="18" charset="0"/>
                <a:cs typeface="Aparajita" pitchFamily="34" charset="0"/>
              </a:rPr>
              <a:t>Abandoned Railroad Right-of-way Act</a:t>
            </a:r>
            <a:r>
              <a:rPr lang="en-US" sz="2800" b="1" dirty="0" smtClean="0">
                <a:effectLst>
                  <a:outerShdw blurRad="38100" dist="38100" dir="2700000" algn="tl">
                    <a:srgbClr val="000000">
                      <a:alpha val="43137"/>
                    </a:srgbClr>
                  </a:outerShdw>
                </a:effectLst>
                <a:latin typeface="Plantagenet Cherokee" pitchFamily="18" charset="0"/>
                <a:cs typeface="Aparajita" pitchFamily="34" charset="0"/>
              </a:rPr>
              <a:t> </a:t>
            </a:r>
            <a:r>
              <a:rPr lang="en-US" sz="2800" dirty="0" smtClean="0">
                <a:latin typeface="Plantagenet Cherokee" pitchFamily="18" charset="0"/>
                <a:cs typeface="Aparajita" pitchFamily="34" charset="0"/>
              </a:rPr>
              <a:t>states that </a:t>
            </a:r>
            <a:r>
              <a:rPr lang="en-US" sz="2800" b="1" dirty="0">
                <a:effectLst>
                  <a:outerShdw blurRad="38100" dist="38100" dir="2700000" algn="tl">
                    <a:srgbClr val="000000">
                      <a:alpha val="43137"/>
                    </a:srgbClr>
                  </a:outerShdw>
                </a:effectLst>
                <a:latin typeface="Plantagenet Cherokee" pitchFamily="18" charset="0"/>
                <a:cs typeface="Aparajita" pitchFamily="34" charset="0"/>
              </a:rPr>
              <a:t>abandonment</a:t>
            </a:r>
            <a:r>
              <a:rPr lang="en-US" sz="2800" dirty="0">
                <a:latin typeface="Plantagenet Cherokee" pitchFamily="18" charset="0"/>
                <a:cs typeface="Aparajita" pitchFamily="34" charset="0"/>
              </a:rPr>
              <a:t> must have been decreed by a </a:t>
            </a:r>
            <a:r>
              <a:rPr lang="en-US" sz="2800" b="1" dirty="0">
                <a:latin typeface="Plantagenet Cherokee" pitchFamily="18" charset="0"/>
                <a:cs typeface="Aparajita" pitchFamily="34" charset="0"/>
              </a:rPr>
              <a:t>court of competent jurisdiction or Congress</a:t>
            </a:r>
            <a:r>
              <a:rPr lang="en-US" sz="2800" dirty="0">
                <a:latin typeface="Plantagenet Cherokee" pitchFamily="18" charset="0"/>
                <a:cs typeface="Aparajita" pitchFamily="34" charset="0"/>
              </a:rPr>
              <a:t>. </a:t>
            </a:r>
            <a:r>
              <a:rPr lang="en-US" sz="2800" dirty="0" smtClean="0">
                <a:latin typeface="Plantagenet Cherokee" pitchFamily="18" charset="0"/>
                <a:cs typeface="Aparajita" pitchFamily="34" charset="0"/>
              </a:rPr>
              <a:t>(</a:t>
            </a:r>
            <a:r>
              <a:rPr lang="en-US" sz="2800" i="1" dirty="0" smtClean="0">
                <a:latin typeface="Plantagenet Cherokee" pitchFamily="18" charset="0"/>
              </a:rPr>
              <a:t>43 </a:t>
            </a:r>
            <a:r>
              <a:rPr lang="en-US" sz="2800" i="1" dirty="0">
                <a:latin typeface="Plantagenet Cherokee" pitchFamily="18" charset="0"/>
              </a:rPr>
              <a:t>U.S.C. § </a:t>
            </a:r>
            <a:r>
              <a:rPr lang="en-US" sz="2800" i="1" dirty="0" smtClean="0">
                <a:latin typeface="Plantagenet Cherokee" pitchFamily="18" charset="0"/>
              </a:rPr>
              <a:t>912</a:t>
            </a:r>
            <a:r>
              <a:rPr lang="en-US" sz="2800" dirty="0" smtClean="0">
                <a:latin typeface="Plantagenet Cherokee" pitchFamily="18" charset="0"/>
              </a:rPr>
              <a:t>).</a:t>
            </a:r>
            <a:endParaRPr lang="en-US" sz="2800" i="1" dirty="0" smtClean="0">
              <a:latin typeface="Plantagenet Cherokee" pitchFamily="18" charset="0"/>
              <a:cs typeface="Aparajita" pitchFamily="34" charset="0"/>
            </a:endParaRPr>
          </a:p>
          <a:p>
            <a:endParaRPr lang="en-US" sz="2800" dirty="0">
              <a:latin typeface="Plantagenet Cherokee" pitchFamily="18" charset="0"/>
              <a:cs typeface="Aparajita" pitchFamily="34" charset="0"/>
            </a:endParaRPr>
          </a:p>
          <a:p>
            <a:r>
              <a:rPr lang="en-US" sz="2800" b="1" dirty="0" smtClean="0">
                <a:effectLst>
                  <a:outerShdw blurRad="38100" dist="38100" dir="2700000" algn="tl">
                    <a:srgbClr val="000000">
                      <a:alpha val="43137"/>
                    </a:srgbClr>
                  </a:outerShdw>
                </a:effectLst>
                <a:latin typeface="Plantagenet Cherokee" pitchFamily="18" charset="0"/>
                <a:cs typeface="Aparajita" pitchFamily="34" charset="0"/>
              </a:rPr>
              <a:t>Judge Crabb</a:t>
            </a:r>
            <a:r>
              <a:rPr lang="en-US" sz="2800" b="1" dirty="0" smtClean="0">
                <a:latin typeface="Plantagenet Cherokee" pitchFamily="18" charset="0"/>
                <a:cs typeface="Aparajita" pitchFamily="34" charset="0"/>
              </a:rPr>
              <a:t> </a:t>
            </a:r>
            <a:r>
              <a:rPr lang="en-US" sz="2800" dirty="0" smtClean="0">
                <a:latin typeface="Plantagenet Cherokee" pitchFamily="18" charset="0"/>
                <a:cs typeface="Aparajita" pitchFamily="34" charset="0"/>
              </a:rPr>
              <a:t>ruled that </a:t>
            </a:r>
            <a:r>
              <a:rPr lang="en-US" sz="2800" b="1" dirty="0" smtClean="0">
                <a:effectLst>
                  <a:outerShdw blurRad="38100" dist="38100" dir="2700000" algn="tl">
                    <a:srgbClr val="000000">
                      <a:alpha val="43137"/>
                    </a:srgbClr>
                  </a:outerShdw>
                </a:effectLst>
                <a:latin typeface="Plantagenet Cherokee" pitchFamily="18" charset="0"/>
                <a:cs typeface="Aparajita" pitchFamily="34" charset="0"/>
              </a:rPr>
              <a:t>abandonment certificate</a:t>
            </a:r>
            <a:r>
              <a:rPr lang="en-US" sz="2800" dirty="0" smtClean="0">
                <a:latin typeface="Plantagenet Cherokee" pitchFamily="18" charset="0"/>
                <a:cs typeface="Aparajita" pitchFamily="34" charset="0"/>
              </a:rPr>
              <a:t> from the </a:t>
            </a:r>
            <a:r>
              <a:rPr lang="en-US" sz="2800" b="1" dirty="0" smtClean="0">
                <a:effectLst>
                  <a:outerShdw blurRad="38100" dist="38100" dir="2700000" algn="tl">
                    <a:srgbClr val="000000">
                      <a:alpha val="43137"/>
                    </a:srgbClr>
                  </a:outerShdw>
                </a:effectLst>
                <a:latin typeface="Plantagenet Cherokee" pitchFamily="18" charset="0"/>
                <a:cs typeface="Aparajita" pitchFamily="34" charset="0"/>
              </a:rPr>
              <a:t>Interstate </a:t>
            </a:r>
            <a:r>
              <a:rPr lang="en-US" sz="2800" b="1" dirty="0">
                <a:effectLst>
                  <a:outerShdw blurRad="38100" dist="38100" dir="2700000" algn="tl">
                    <a:srgbClr val="000000">
                      <a:alpha val="43137"/>
                    </a:srgbClr>
                  </a:outerShdw>
                </a:effectLst>
                <a:latin typeface="Plantagenet Cherokee" pitchFamily="18" charset="0"/>
                <a:cs typeface="Aparajita" pitchFamily="34" charset="0"/>
              </a:rPr>
              <a:t>Commerce </a:t>
            </a:r>
            <a:r>
              <a:rPr lang="en-US" sz="2800" b="1" dirty="0" smtClean="0">
                <a:effectLst>
                  <a:outerShdw blurRad="38100" dist="38100" dir="2700000" algn="tl">
                    <a:srgbClr val="000000">
                      <a:alpha val="43137"/>
                    </a:srgbClr>
                  </a:outerShdw>
                </a:effectLst>
                <a:latin typeface="Plantagenet Cherokee" pitchFamily="18" charset="0"/>
                <a:cs typeface="Aparajita" pitchFamily="34" charset="0"/>
              </a:rPr>
              <a:t>Commission</a:t>
            </a:r>
            <a:r>
              <a:rPr lang="en-US" sz="2800" dirty="0" smtClean="0">
                <a:effectLst>
                  <a:outerShdw blurRad="38100" dist="38100" dir="2700000" algn="tl">
                    <a:srgbClr val="000000">
                      <a:alpha val="43137"/>
                    </a:srgbClr>
                  </a:outerShdw>
                </a:effectLst>
                <a:latin typeface="Plantagenet Cherokee" pitchFamily="18" charset="0"/>
                <a:cs typeface="Aparajita" pitchFamily="34" charset="0"/>
              </a:rPr>
              <a:t> did </a:t>
            </a:r>
            <a:r>
              <a:rPr lang="en-US" sz="2800" b="1" u="sng" dirty="0" smtClean="0">
                <a:effectLst>
                  <a:outerShdw blurRad="38100" dist="38100" dir="2700000" algn="tl">
                    <a:srgbClr val="000000">
                      <a:alpha val="43137"/>
                    </a:srgbClr>
                  </a:outerShdw>
                </a:effectLst>
                <a:latin typeface="Plantagenet Cherokee" pitchFamily="18" charset="0"/>
                <a:cs typeface="Aparajita" pitchFamily="34" charset="0"/>
              </a:rPr>
              <a:t>not</a:t>
            </a:r>
            <a:r>
              <a:rPr lang="en-US" sz="2800" dirty="0" smtClean="0">
                <a:effectLst>
                  <a:outerShdw blurRad="38100" dist="38100" dir="2700000" algn="tl">
                    <a:srgbClr val="000000">
                      <a:alpha val="43137"/>
                    </a:srgbClr>
                  </a:outerShdw>
                </a:effectLst>
                <a:latin typeface="Plantagenet Cherokee" pitchFamily="18" charset="0"/>
                <a:cs typeface="Aparajita" pitchFamily="34" charset="0"/>
              </a:rPr>
              <a:t> satisfy this requirement</a:t>
            </a:r>
            <a:r>
              <a:rPr lang="en-US" sz="2800" dirty="0" smtClean="0">
                <a:latin typeface="Plantagenet Cherokee" pitchFamily="18" charset="0"/>
                <a:cs typeface="Aparajita" pitchFamily="34" charset="0"/>
              </a:rPr>
              <a:t>. </a:t>
            </a:r>
          </a:p>
        </p:txBody>
      </p:sp>
      <p:sp>
        <p:nvSpPr>
          <p:cNvPr id="4" name="Slide Number Placeholder 3"/>
          <p:cNvSpPr>
            <a:spLocks noGrp="1"/>
          </p:cNvSpPr>
          <p:nvPr>
            <p:ph type="sldNum" sz="quarter" idx="12"/>
          </p:nvPr>
        </p:nvSpPr>
        <p:spPr/>
        <p:txBody>
          <a:bodyPr/>
          <a:lstStyle/>
          <a:p>
            <a:fld id="{D5695F64-24B3-4343-B033-67A047FC9792}" type="slidenum">
              <a:rPr lang="en-US" smtClean="0"/>
              <a:t>31</a:t>
            </a:fld>
            <a:endParaRPr lang="en-US"/>
          </a:p>
        </p:txBody>
      </p:sp>
    </p:spTree>
    <p:extLst>
      <p:ext uri="{BB962C8B-B14F-4D97-AF65-F5344CB8AC3E}">
        <p14:creationId xmlns:p14="http://schemas.microsoft.com/office/powerpoint/2010/main" val="2629499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8229600" cy="3352801"/>
          </a:xfrm>
          <a:ln w="57150"/>
        </p:spPr>
        <p:style>
          <a:lnRef idx="2">
            <a:schemeClr val="accent1"/>
          </a:lnRef>
          <a:fillRef idx="1">
            <a:schemeClr val="lt1"/>
          </a:fillRef>
          <a:effectRef idx="0">
            <a:schemeClr val="accent1"/>
          </a:effectRef>
          <a:fontRef idx="minor">
            <a:schemeClr val="dk1"/>
          </a:fontRef>
        </p:style>
        <p:txBody>
          <a:bodyPr anchor="ctr"/>
          <a:lstStyle/>
          <a:p>
            <a:pPr marL="0" indent="0">
              <a:buNone/>
            </a:pPr>
            <a:r>
              <a:rPr lang="en-US" dirty="0" smtClean="0">
                <a:latin typeface="Plantagenet Cherokee" pitchFamily="18" charset="0"/>
              </a:rPr>
              <a:t>The </a:t>
            </a:r>
            <a:r>
              <a:rPr lang="en-US" dirty="0">
                <a:latin typeface="Plantagenet Cherokee" pitchFamily="18" charset="0"/>
              </a:rPr>
              <a:t>7</a:t>
            </a:r>
            <a:r>
              <a:rPr lang="en-US" baseline="30000" dirty="0">
                <a:latin typeface="Plantagenet Cherokee" pitchFamily="18" charset="0"/>
              </a:rPr>
              <a:t>th</a:t>
            </a:r>
            <a:r>
              <a:rPr lang="en-US" dirty="0">
                <a:latin typeface="Plantagenet Cherokee" pitchFamily="18" charset="0"/>
              </a:rPr>
              <a:t> Circuit </a:t>
            </a:r>
            <a:r>
              <a:rPr lang="en-US" dirty="0" smtClean="0">
                <a:latin typeface="Plantagenet Cherokee" pitchFamily="18" charset="0"/>
              </a:rPr>
              <a:t>disagreed:</a:t>
            </a:r>
          </a:p>
          <a:p>
            <a:pPr marL="400050" lvl="1" indent="0">
              <a:buNone/>
            </a:pPr>
            <a:r>
              <a:rPr lang="en-US" b="1" dirty="0" smtClean="0">
                <a:latin typeface="Plantagenet Cherokee" pitchFamily="18" charset="0"/>
              </a:rPr>
              <a:t>An ICC (now STB) </a:t>
            </a:r>
            <a:r>
              <a:rPr lang="en-US" b="1" dirty="0">
                <a:effectLst>
                  <a:outerShdw blurRad="38100" dist="38100" dir="2700000" algn="tl">
                    <a:srgbClr val="000000">
                      <a:alpha val="43137"/>
                    </a:srgbClr>
                  </a:outerShdw>
                </a:effectLst>
                <a:latin typeface="Plantagenet Cherokee" pitchFamily="18" charset="0"/>
              </a:rPr>
              <a:t>certificate of </a:t>
            </a:r>
            <a:r>
              <a:rPr lang="en-US" b="1" dirty="0" smtClean="0">
                <a:effectLst>
                  <a:outerShdw blurRad="38100" dist="38100" dir="2700000" algn="tl">
                    <a:srgbClr val="000000">
                      <a:alpha val="43137"/>
                    </a:srgbClr>
                  </a:outerShdw>
                </a:effectLst>
                <a:latin typeface="Plantagenet Cherokee" pitchFamily="18" charset="0"/>
              </a:rPr>
              <a:t>abandonment </a:t>
            </a:r>
            <a:r>
              <a:rPr lang="en-US" b="1" dirty="0" smtClean="0">
                <a:latin typeface="Plantagenet Cherokee" pitchFamily="18" charset="0"/>
              </a:rPr>
              <a:t>does satisfy the </a:t>
            </a:r>
            <a:r>
              <a:rPr lang="en-US" b="1" dirty="0">
                <a:latin typeface="Plantagenet Cherokee" pitchFamily="18" charset="0"/>
              </a:rPr>
              <a:t>abandonment </a:t>
            </a:r>
            <a:r>
              <a:rPr lang="en-US" b="1" dirty="0" smtClean="0">
                <a:latin typeface="Plantagenet Cherokee" pitchFamily="18" charset="0"/>
              </a:rPr>
              <a:t>requirement in the  </a:t>
            </a:r>
            <a:r>
              <a:rPr lang="en-US" b="1" i="1" dirty="0">
                <a:effectLst>
                  <a:outerShdw blurRad="38100" dist="38100" dir="2700000" algn="tl">
                    <a:srgbClr val="000000">
                      <a:alpha val="43137"/>
                    </a:srgbClr>
                  </a:outerShdw>
                </a:effectLst>
                <a:latin typeface="Plantagenet Cherokee" pitchFamily="18" charset="0"/>
                <a:cs typeface="Aparajita" pitchFamily="34" charset="0"/>
              </a:rPr>
              <a:t>Abandoned Railroad Right-of-way Act </a:t>
            </a:r>
            <a:r>
              <a:rPr lang="en-US" dirty="0" smtClean="0">
                <a:latin typeface="Plantagenet Cherokee" pitchFamily="18" charset="0"/>
              </a:rPr>
              <a:t>. </a:t>
            </a:r>
            <a:r>
              <a:rPr lang="en-US" sz="2400" i="1" dirty="0" smtClean="0">
                <a:latin typeface="Plantagenet Cherokee" pitchFamily="18" charset="0"/>
              </a:rPr>
              <a:t>43 USC 934</a:t>
            </a:r>
            <a:endParaRPr lang="en-US" sz="2400" i="1"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32</a:t>
            </a:fld>
            <a:endParaRPr lang="en-US"/>
          </a:p>
        </p:txBody>
      </p:sp>
      <p:sp>
        <p:nvSpPr>
          <p:cNvPr id="5"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effectLst>
                  <a:outerShdw blurRad="38100" dist="38100" dir="2700000" algn="tl">
                    <a:srgbClr val="000000">
                      <a:alpha val="43137"/>
                    </a:srgbClr>
                  </a:outerShdw>
                </a:effectLst>
                <a:latin typeface="Plantagenet Cherokee" pitchFamily="18" charset="0"/>
              </a:rPr>
              <a:t>Abandonment </a:t>
            </a:r>
            <a:r>
              <a:rPr lang="en-US" sz="4000" dirty="0">
                <a:effectLst>
                  <a:outerShdw blurRad="38100" dist="38100" dir="2700000" algn="tl">
                    <a:srgbClr val="000000">
                      <a:alpha val="43137"/>
                    </a:srgbClr>
                  </a:outerShdw>
                </a:effectLst>
                <a:latin typeface="Plantagenet Cherokee" pitchFamily="18" charset="0"/>
              </a:rPr>
              <a:t>– </a:t>
            </a:r>
            <a:r>
              <a:rPr lang="en-US" sz="4000" dirty="0" smtClean="0">
                <a:effectLst>
                  <a:outerShdw blurRad="38100" dist="38100" dir="2700000" algn="tl">
                    <a:srgbClr val="000000">
                      <a:alpha val="43137"/>
                    </a:srgbClr>
                  </a:outerShdw>
                </a:effectLst>
                <a:latin typeface="Plantagenet Cherokee" pitchFamily="18" charset="0"/>
              </a:rPr>
              <a:t>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244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3810000"/>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endParaRPr lang="en-US" sz="3200"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33</a:t>
            </a:fld>
            <a:endParaRPr lang="en-US"/>
          </a:p>
        </p:txBody>
      </p:sp>
      <p:sp>
        <p:nvSpPr>
          <p:cNvPr id="6" name="Title 1"/>
          <p:cNvSpPr>
            <a:spLocks noGrp="1"/>
          </p:cNvSpPr>
          <p:nvPr>
            <p:ph type="title"/>
          </p:nvPr>
        </p:nvSpPr>
        <p:spPr>
          <a:xfrm>
            <a:off x="457200" y="274638"/>
            <a:ext cx="8229600" cy="12493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dirty="0" smtClean="0">
                <a:effectLst>
                  <a:outerShdw blurRad="38100" dist="38100" dir="2700000" algn="tl">
                    <a:srgbClr val="000000">
                      <a:alpha val="43137"/>
                    </a:srgbClr>
                  </a:outerShdw>
                </a:effectLst>
                <a:latin typeface="Plantagenet Cherokee" pitchFamily="18" charset="0"/>
              </a:rPr>
              <a:t>1852 Right-of-way Act</a:t>
            </a:r>
            <a:endParaRPr lang="en-US"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983166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4999"/>
            <a:ext cx="8229600" cy="3505201"/>
          </a:xfrm>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sz="3600" b="1" i="1" dirty="0" smtClean="0">
                <a:effectLst>
                  <a:outerShdw blurRad="38100" dist="38100" dir="2700000" algn="tl">
                    <a:srgbClr val="000000">
                      <a:alpha val="43137"/>
                    </a:srgbClr>
                  </a:outerShdw>
                </a:effectLst>
                <a:latin typeface="Plantagenet Cherokee" pitchFamily="18" charset="0"/>
              </a:rPr>
              <a:t>1852 </a:t>
            </a:r>
            <a:r>
              <a:rPr lang="en-US" sz="3600" b="1" i="1" dirty="0">
                <a:effectLst>
                  <a:outerShdw blurRad="38100" dist="38100" dir="2700000" algn="tl">
                    <a:srgbClr val="000000">
                      <a:alpha val="43137"/>
                    </a:srgbClr>
                  </a:outerShdw>
                </a:effectLst>
                <a:latin typeface="Plantagenet Cherokee" pitchFamily="18" charset="0"/>
              </a:rPr>
              <a:t>Right-of-way </a:t>
            </a:r>
            <a:r>
              <a:rPr lang="en-US" sz="3600" b="1" i="1" dirty="0" smtClean="0">
                <a:effectLst>
                  <a:outerShdw blurRad="38100" dist="38100" dir="2700000" algn="tl">
                    <a:srgbClr val="000000">
                      <a:alpha val="43137"/>
                    </a:srgbClr>
                  </a:outerShdw>
                </a:effectLst>
                <a:latin typeface="Plantagenet Cherokee" pitchFamily="18" charset="0"/>
              </a:rPr>
              <a:t>Act</a:t>
            </a:r>
            <a:r>
              <a:rPr lang="en-US" sz="3600" dirty="0" smtClean="0">
                <a:latin typeface="Plantagenet Cherokee" pitchFamily="18" charset="0"/>
              </a:rPr>
              <a:t> provided a 100’-wide right-of-way across US lands for railroads, plank roads, and Macadamized roads.</a:t>
            </a:r>
          </a:p>
        </p:txBody>
      </p:sp>
      <p:sp>
        <p:nvSpPr>
          <p:cNvPr id="4" name="Slide Number Placeholder 3"/>
          <p:cNvSpPr>
            <a:spLocks noGrp="1"/>
          </p:cNvSpPr>
          <p:nvPr>
            <p:ph type="sldNum" sz="quarter" idx="12"/>
          </p:nvPr>
        </p:nvSpPr>
        <p:spPr/>
        <p:txBody>
          <a:bodyPr/>
          <a:lstStyle/>
          <a:p>
            <a:fld id="{D5695F64-24B3-4343-B033-67A047FC9792}" type="slidenum">
              <a:rPr lang="en-US" smtClean="0"/>
              <a:t>34</a:t>
            </a:fld>
            <a:endParaRPr lang="en-US"/>
          </a:p>
        </p:txBody>
      </p:sp>
      <p:sp>
        <p:nvSpPr>
          <p:cNvPr id="6"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Reversion to US Still Possible </a:t>
            </a:r>
            <a:br>
              <a:rPr lang="en-US" sz="4000" dirty="0" smtClean="0">
                <a:effectLst>
                  <a:outerShdw blurRad="38100" dist="38100" dir="2700000" algn="tl">
                    <a:srgbClr val="000000">
                      <a:alpha val="43137"/>
                    </a:srgbClr>
                  </a:outerShdw>
                </a:effectLst>
                <a:latin typeface="Plantagenet Cherokee" pitchFamily="18" charset="0"/>
              </a:rPr>
            </a:br>
            <a:r>
              <a:rPr lang="en-US" sz="4000" dirty="0" smtClean="0">
                <a:effectLst>
                  <a:outerShdw blurRad="38100" dist="38100" dir="2700000" algn="tl">
                    <a:srgbClr val="000000">
                      <a:alpha val="43137"/>
                    </a:srgbClr>
                  </a:outerShdw>
                </a:effectLst>
                <a:latin typeface="Plantagenet Cherokee" pitchFamily="18" charset="0"/>
              </a:rPr>
              <a:t>1852 Right-of-way Act </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780726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3810000"/>
          </a:xfrm>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sz="3600" b="1" dirty="0" smtClean="0">
                <a:effectLst>
                  <a:outerShdw blurRad="38100" dist="38100" dir="2700000" algn="tl">
                    <a:srgbClr val="000000">
                      <a:alpha val="43137"/>
                    </a:srgbClr>
                  </a:outerShdw>
                </a:effectLst>
                <a:latin typeface="Plantagenet Cherokee" pitchFamily="18" charset="0"/>
              </a:rPr>
              <a:t>1852 Right-of-way Act</a:t>
            </a:r>
            <a:r>
              <a:rPr lang="en-US" sz="3600" dirty="0" smtClean="0">
                <a:latin typeface="Plantagenet Cherokee" pitchFamily="18" charset="0"/>
              </a:rPr>
              <a:t> –</a:t>
            </a:r>
          </a:p>
          <a:p>
            <a:pPr marL="800100" lvl="2" indent="0">
              <a:buNone/>
            </a:pPr>
            <a:r>
              <a:rPr lang="en-US" sz="3200" dirty="0" smtClean="0">
                <a:latin typeface="Plantagenet Cherokee" pitchFamily="18" charset="0"/>
              </a:rPr>
              <a:t>contained an </a:t>
            </a:r>
            <a:r>
              <a:rPr lang="en-US" sz="3200" b="1" dirty="0" smtClean="0">
                <a:latin typeface="Plantagenet Cherokee" pitchFamily="18" charset="0"/>
              </a:rPr>
              <a:t>express reversion clause</a:t>
            </a:r>
            <a:r>
              <a:rPr lang="en-US" sz="3200" dirty="0" smtClean="0">
                <a:latin typeface="Plantagenet Cherokee" pitchFamily="18" charset="0"/>
              </a:rPr>
              <a:t>. When railroad operations cease, the </a:t>
            </a:r>
            <a:r>
              <a:rPr lang="en-US" sz="3200" b="1" dirty="0" smtClean="0">
                <a:latin typeface="Plantagenet Cherokee" pitchFamily="18" charset="0"/>
              </a:rPr>
              <a:t>right-of-way reverts to US ownership</a:t>
            </a:r>
            <a:r>
              <a:rPr lang="en-US" sz="3200" dirty="0" smtClean="0">
                <a:latin typeface="Plantagenet Cherokee" pitchFamily="18" charset="0"/>
              </a:rPr>
              <a:t>.</a:t>
            </a:r>
            <a:endParaRPr lang="en-US" sz="3200"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35</a:t>
            </a:fld>
            <a:endParaRPr lang="en-US"/>
          </a:p>
        </p:txBody>
      </p:sp>
      <p:sp>
        <p:nvSpPr>
          <p:cNvPr id="6" name="Title 1"/>
          <p:cNvSpPr>
            <a:spLocks noGrp="1"/>
          </p:cNvSpPr>
          <p:nvPr>
            <p:ph type="title"/>
          </p:nvPr>
        </p:nvSpPr>
        <p:spPr>
          <a:xfrm>
            <a:off x="457200" y="274638"/>
            <a:ext cx="8229600" cy="12493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1852 Right-of-way </a:t>
            </a:r>
            <a:r>
              <a:rPr lang="en-US" sz="4000" dirty="0">
                <a:effectLst>
                  <a:outerShdw blurRad="38100" dist="38100" dir="2700000" algn="tl">
                    <a:srgbClr val="000000">
                      <a:alpha val="43137"/>
                    </a:srgbClr>
                  </a:outerShdw>
                </a:effectLst>
                <a:latin typeface="Plantagenet Cherokee" pitchFamily="18" charset="0"/>
              </a:rPr>
              <a:t>Act </a:t>
            </a:r>
            <a:r>
              <a:rPr lang="en-US" sz="4000" dirty="0" smtClean="0">
                <a:effectLst>
                  <a:outerShdw blurRad="38100" dist="38100" dir="2700000" algn="tl">
                    <a:srgbClr val="000000">
                      <a:alpha val="43137"/>
                    </a:srgbClr>
                  </a:outerShdw>
                </a:effectLst>
                <a:latin typeface="Plantagenet Cherokee" pitchFamily="18" charset="0"/>
              </a:rPr>
              <a:t>– </a:t>
            </a:r>
            <a:br>
              <a:rPr lang="en-US" sz="4000" dirty="0" smtClean="0">
                <a:effectLst>
                  <a:outerShdw blurRad="38100" dist="38100" dir="2700000" algn="tl">
                    <a:srgbClr val="000000">
                      <a:alpha val="43137"/>
                    </a:srgbClr>
                  </a:outerShdw>
                </a:effectLst>
                <a:latin typeface="Plantagenet Cherokee" pitchFamily="18" charset="0"/>
              </a:rPr>
            </a:br>
            <a:r>
              <a:rPr lang="en-US" sz="4000" dirty="0" smtClean="0">
                <a:effectLst>
                  <a:outerShdw blurRad="38100" dist="38100" dir="2700000" algn="tl">
                    <a:srgbClr val="000000">
                      <a:alpha val="43137"/>
                    </a:srgbClr>
                  </a:outerShdw>
                </a:effectLst>
                <a:latin typeface="Plantagenet Cherokee" pitchFamily="18" charset="0"/>
              </a:rPr>
              <a:t>Reversion </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527779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3810000"/>
          </a:xfrm>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sz="3600" dirty="0" smtClean="0">
                <a:latin typeface="Plantagenet Cherokee" pitchFamily="18" charset="0"/>
              </a:rPr>
              <a:t>Thus, a railroad built on a right-of-way obtained under the </a:t>
            </a:r>
            <a:r>
              <a:rPr lang="en-US" sz="3600" b="1" dirty="0" smtClean="0">
                <a:effectLst>
                  <a:outerShdw blurRad="38100" dist="38100" dir="2700000" algn="tl">
                    <a:srgbClr val="000000">
                      <a:alpha val="43137"/>
                    </a:srgbClr>
                  </a:outerShdw>
                </a:effectLst>
                <a:latin typeface="Plantagenet Cherokee" pitchFamily="18" charset="0"/>
              </a:rPr>
              <a:t>1852 Right-of-way Act</a:t>
            </a:r>
            <a:r>
              <a:rPr lang="en-US" sz="3600" dirty="0" smtClean="0">
                <a:latin typeface="Plantagenet Cherokee" pitchFamily="18" charset="0"/>
              </a:rPr>
              <a:t> could still revert to public ownership.</a:t>
            </a:r>
            <a:endParaRPr lang="en-US" sz="3200"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36</a:t>
            </a:fld>
            <a:endParaRPr lang="en-US"/>
          </a:p>
        </p:txBody>
      </p:sp>
      <p:sp>
        <p:nvSpPr>
          <p:cNvPr id="6" name="Title 1"/>
          <p:cNvSpPr>
            <a:spLocks noGrp="1"/>
          </p:cNvSpPr>
          <p:nvPr>
            <p:ph type="title"/>
          </p:nvPr>
        </p:nvSpPr>
        <p:spPr>
          <a:xfrm>
            <a:off x="457200" y="274638"/>
            <a:ext cx="8229600" cy="12493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1852 Right-of-way </a:t>
            </a:r>
            <a:r>
              <a:rPr lang="en-US" sz="4000" dirty="0">
                <a:effectLst>
                  <a:outerShdw blurRad="38100" dist="38100" dir="2700000" algn="tl">
                    <a:srgbClr val="000000">
                      <a:alpha val="43137"/>
                    </a:srgbClr>
                  </a:outerShdw>
                </a:effectLst>
                <a:latin typeface="Plantagenet Cherokee" pitchFamily="18" charset="0"/>
              </a:rPr>
              <a:t>Act </a:t>
            </a:r>
            <a:r>
              <a:rPr lang="en-US" sz="4000" dirty="0" smtClean="0">
                <a:effectLst>
                  <a:outerShdw blurRad="38100" dist="38100" dir="2700000" algn="tl">
                    <a:srgbClr val="000000">
                      <a:alpha val="43137"/>
                    </a:srgbClr>
                  </a:outerShdw>
                </a:effectLst>
                <a:latin typeface="Plantagenet Cherokee" pitchFamily="18" charset="0"/>
              </a:rPr>
              <a:t>– </a:t>
            </a:r>
            <a:br>
              <a:rPr lang="en-US" sz="4000" dirty="0" smtClean="0">
                <a:effectLst>
                  <a:outerShdw blurRad="38100" dist="38100" dir="2700000" algn="tl">
                    <a:srgbClr val="000000">
                      <a:alpha val="43137"/>
                    </a:srgbClr>
                  </a:outerShdw>
                </a:effectLst>
                <a:latin typeface="Plantagenet Cherokee" pitchFamily="18" charset="0"/>
              </a:rPr>
            </a:br>
            <a:r>
              <a:rPr lang="en-US" sz="4000" dirty="0" smtClean="0">
                <a:effectLst>
                  <a:outerShdw blurRad="38100" dist="38100" dir="2700000" algn="tl">
                    <a:srgbClr val="000000">
                      <a:alpha val="43137"/>
                    </a:srgbClr>
                  </a:outerShdw>
                </a:effectLst>
                <a:latin typeface="Plantagenet Cherokee" pitchFamily="18" charset="0"/>
              </a:rPr>
              <a:t>Reversion </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674892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3810000"/>
          </a:xfrm>
        </p:spPr>
        <p:style>
          <a:lnRef idx="2">
            <a:schemeClr val="accent1"/>
          </a:lnRef>
          <a:fillRef idx="1">
            <a:schemeClr val="lt1"/>
          </a:fillRef>
          <a:effectRef idx="0">
            <a:schemeClr val="accent1"/>
          </a:effectRef>
          <a:fontRef idx="minor">
            <a:schemeClr val="dk1"/>
          </a:fontRef>
        </p:style>
        <p:txBody>
          <a:bodyPr anchor="ctr">
            <a:normAutofit/>
          </a:bodyPr>
          <a:lstStyle/>
          <a:p>
            <a:pPr marL="400050" lvl="1" indent="0">
              <a:buNone/>
            </a:pPr>
            <a:r>
              <a:rPr lang="en-US" sz="3600" dirty="0" smtClean="0">
                <a:latin typeface="Plantagenet Cherokee" pitchFamily="18" charset="0"/>
              </a:rPr>
              <a:t>The </a:t>
            </a:r>
            <a:r>
              <a:rPr lang="en-US" sz="3600" dirty="0" smtClean="0">
                <a:effectLst>
                  <a:outerShdw blurRad="38100" dist="38100" dir="2700000" algn="tl">
                    <a:srgbClr val="000000">
                      <a:alpha val="43137"/>
                    </a:srgbClr>
                  </a:outerShdw>
                </a:effectLst>
                <a:latin typeface="Plantagenet Cherokee" pitchFamily="18" charset="0"/>
              </a:rPr>
              <a:t>1852 Right-of-way Act</a:t>
            </a:r>
            <a:r>
              <a:rPr lang="en-US" sz="3600" dirty="0" smtClean="0">
                <a:latin typeface="Plantagenet Cherokee" pitchFamily="18" charset="0"/>
              </a:rPr>
              <a:t> expired in 1867. To take advantage of the Act, the railroad had to be chartered before the expiration.</a:t>
            </a:r>
            <a:endParaRPr lang="en-US" sz="3200"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37</a:t>
            </a:fld>
            <a:endParaRPr lang="en-US"/>
          </a:p>
        </p:txBody>
      </p:sp>
      <p:sp>
        <p:nvSpPr>
          <p:cNvPr id="6" name="Title 1"/>
          <p:cNvSpPr>
            <a:spLocks noGrp="1"/>
          </p:cNvSpPr>
          <p:nvPr>
            <p:ph type="title"/>
          </p:nvPr>
        </p:nvSpPr>
        <p:spPr>
          <a:xfrm>
            <a:off x="457200" y="274638"/>
            <a:ext cx="8229600" cy="12493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effectLst>
                  <a:outerShdw blurRad="38100" dist="38100" dir="2700000" algn="tl">
                    <a:srgbClr val="000000">
                      <a:alpha val="43137"/>
                    </a:srgbClr>
                  </a:outerShdw>
                </a:effectLst>
                <a:latin typeface="Plantagenet Cherokee" pitchFamily="18" charset="0"/>
              </a:rPr>
              <a:t>1852 Right-of-way </a:t>
            </a:r>
            <a:r>
              <a:rPr lang="en-US" sz="4000" dirty="0">
                <a:effectLst>
                  <a:outerShdw blurRad="38100" dist="38100" dir="2700000" algn="tl">
                    <a:srgbClr val="000000">
                      <a:alpha val="43137"/>
                    </a:srgbClr>
                  </a:outerShdw>
                </a:effectLst>
                <a:latin typeface="Plantagenet Cherokee" pitchFamily="18" charset="0"/>
              </a:rPr>
              <a:t>Act </a:t>
            </a:r>
            <a:r>
              <a:rPr lang="en-US" sz="4000" dirty="0" smtClean="0">
                <a:effectLst>
                  <a:outerShdw blurRad="38100" dist="38100" dir="2700000" algn="tl">
                    <a:srgbClr val="000000">
                      <a:alpha val="43137"/>
                    </a:srgbClr>
                  </a:outerShdw>
                </a:effectLst>
                <a:latin typeface="Plantagenet Cherokee" pitchFamily="18" charset="0"/>
              </a:rPr>
              <a:t>– </a:t>
            </a:r>
            <a:br>
              <a:rPr lang="en-US" sz="4000" dirty="0" smtClean="0">
                <a:effectLst>
                  <a:outerShdw blurRad="38100" dist="38100" dir="2700000" algn="tl">
                    <a:srgbClr val="000000">
                      <a:alpha val="43137"/>
                    </a:srgbClr>
                  </a:outerShdw>
                </a:effectLst>
                <a:latin typeface="Plantagenet Cherokee" pitchFamily="18" charset="0"/>
              </a:rPr>
            </a:br>
            <a:r>
              <a:rPr lang="en-US" sz="4000" dirty="0" smtClean="0">
                <a:effectLst>
                  <a:outerShdw blurRad="38100" dist="38100" dir="2700000" algn="tl">
                    <a:srgbClr val="000000">
                      <a:alpha val="43137"/>
                    </a:srgbClr>
                  </a:outerShdw>
                </a:effectLst>
                <a:latin typeface="Plantagenet Cherokee" pitchFamily="18" charset="0"/>
              </a:rPr>
              <a:t>Reversion </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4063342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lstStyle/>
          <a:p>
            <a:pPr marL="400050" lvl="1" indent="0">
              <a:buNone/>
            </a:pPr>
            <a:r>
              <a:rPr lang="en-US" sz="3600" dirty="0" smtClean="0">
                <a:latin typeface="Plantagenet Cherokee" pitchFamily="18" charset="0"/>
              </a:rPr>
              <a:t>In </a:t>
            </a:r>
            <a:r>
              <a:rPr lang="en-US" sz="3600" i="1" dirty="0" smtClean="0">
                <a:effectLst>
                  <a:outerShdw blurRad="38100" dist="38100" dir="2700000" algn="tl">
                    <a:srgbClr val="000000">
                      <a:alpha val="43137"/>
                    </a:srgbClr>
                  </a:outerShdw>
                </a:effectLst>
                <a:latin typeface="Plantagenet Cherokee" pitchFamily="18" charset="0"/>
              </a:rPr>
              <a:t>SC Johnson</a:t>
            </a:r>
            <a:r>
              <a:rPr lang="en-US" sz="3600" dirty="0" smtClean="0">
                <a:latin typeface="Plantagenet Cherokee" pitchFamily="18" charset="0"/>
              </a:rPr>
              <a:t>,</a:t>
            </a:r>
            <a:r>
              <a:rPr lang="en-US" sz="3600" i="1" dirty="0" smtClean="0">
                <a:latin typeface="Plantagenet Cherokee" pitchFamily="18" charset="0"/>
              </a:rPr>
              <a:t> </a:t>
            </a:r>
            <a:r>
              <a:rPr lang="en-US" sz="3600" dirty="0" smtClean="0">
                <a:latin typeface="Plantagenet Cherokee" pitchFamily="18" charset="0"/>
              </a:rPr>
              <a:t>the railroad that obtained the land grant and built the railroad was not </a:t>
            </a:r>
            <a:r>
              <a:rPr lang="en-US" sz="3600" dirty="0">
                <a:latin typeface="Plantagenet Cherokee" pitchFamily="18" charset="0"/>
              </a:rPr>
              <a:t>chartered before </a:t>
            </a:r>
            <a:r>
              <a:rPr lang="en-US" sz="3600" dirty="0" smtClean="0">
                <a:latin typeface="Plantagenet Cherokee" pitchFamily="18" charset="0"/>
              </a:rPr>
              <a:t>the </a:t>
            </a:r>
            <a:r>
              <a:rPr lang="en-US" sz="3600" dirty="0">
                <a:effectLst>
                  <a:outerShdw blurRad="38100" dist="38100" dir="2700000" algn="tl">
                    <a:srgbClr val="000000">
                      <a:alpha val="43137"/>
                    </a:srgbClr>
                  </a:outerShdw>
                </a:effectLst>
                <a:latin typeface="Plantagenet Cherokee" pitchFamily="18" charset="0"/>
              </a:rPr>
              <a:t>1852 Right-of-way Act</a:t>
            </a:r>
            <a:r>
              <a:rPr lang="en-US" sz="3600" dirty="0">
                <a:latin typeface="Plantagenet Cherokee" pitchFamily="18" charset="0"/>
              </a:rPr>
              <a:t> </a:t>
            </a:r>
            <a:r>
              <a:rPr lang="en-US" sz="3600" dirty="0" smtClean="0">
                <a:latin typeface="Plantagenet Cherokee" pitchFamily="18" charset="0"/>
              </a:rPr>
              <a:t>expired in </a:t>
            </a:r>
            <a:r>
              <a:rPr lang="en-US" sz="3600" dirty="0">
                <a:latin typeface="Plantagenet Cherokee" pitchFamily="18" charset="0"/>
              </a:rPr>
              <a:t>1867. </a:t>
            </a:r>
            <a:endParaRPr lang="en-US" sz="3600" dirty="0" smtClean="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38</a:t>
            </a:fld>
            <a:endParaRPr lang="en-US"/>
          </a:p>
        </p:txBody>
      </p:sp>
      <p:sp>
        <p:nvSpPr>
          <p:cNvPr id="5"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effectLst>
                  <a:outerShdw blurRad="38100" dist="38100" dir="2700000" algn="tl">
                    <a:srgbClr val="000000">
                      <a:alpha val="43137"/>
                    </a:srgbClr>
                  </a:outerShdw>
                </a:effectLst>
                <a:latin typeface="Plantagenet Cherokee" pitchFamily="18" charset="0"/>
              </a:rPr>
              <a:t>1852 Right-of-way Act– 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2255960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style>
          <a:lnRef idx="2">
            <a:schemeClr val="accent3"/>
          </a:lnRef>
          <a:fillRef idx="1">
            <a:schemeClr val="lt1"/>
          </a:fillRef>
          <a:effectRef idx="0">
            <a:schemeClr val="accent3"/>
          </a:effectRef>
          <a:fontRef idx="minor">
            <a:schemeClr val="dk1"/>
          </a:fontRef>
        </p:style>
        <p:txBody>
          <a:bodyPr anchor="ctr">
            <a:normAutofit/>
          </a:bodyPr>
          <a:lstStyle/>
          <a:p>
            <a:pPr marL="457200" lvl="1" indent="0">
              <a:buNone/>
            </a:pPr>
            <a:endParaRPr lang="en-US" sz="3200" dirty="0"/>
          </a:p>
        </p:txBody>
      </p:sp>
      <p:sp>
        <p:nvSpPr>
          <p:cNvPr id="4" name="Slide Number Placeholder 3"/>
          <p:cNvSpPr>
            <a:spLocks noGrp="1"/>
          </p:cNvSpPr>
          <p:nvPr>
            <p:ph type="sldNum" sz="quarter" idx="12"/>
          </p:nvPr>
        </p:nvSpPr>
        <p:spPr/>
        <p:txBody>
          <a:bodyPr/>
          <a:lstStyle/>
          <a:p>
            <a:fld id="{D5695F64-24B3-4343-B033-67A047FC9792}" type="slidenum">
              <a:rPr lang="en-US" smtClean="0"/>
              <a:t>39</a:t>
            </a:fld>
            <a:endParaRPr lang="en-US"/>
          </a:p>
        </p:txBody>
      </p:sp>
      <p:sp>
        <p:nvSpPr>
          <p:cNvPr id="5" name="Title 1"/>
          <p:cNvSpPr>
            <a:spLocks noGrp="1"/>
          </p:cNvSpPr>
          <p:nvPr>
            <p:ph type="title"/>
          </p:nvPr>
        </p:nvSpPr>
        <p:spPr>
          <a:xfrm>
            <a:off x="457200" y="274638"/>
            <a:ext cx="8229600" cy="1249362"/>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n-US" b="1" dirty="0" smtClean="0">
                <a:solidFill>
                  <a:schemeClr val="dk1"/>
                </a:solidFill>
                <a:effectLst>
                  <a:outerShdw blurRad="38100" dist="38100" dir="2700000" algn="tl">
                    <a:srgbClr val="000000">
                      <a:alpha val="43137"/>
                    </a:srgbClr>
                  </a:outerShdw>
                </a:effectLst>
                <a:latin typeface="Plantagenet Cherokee" pitchFamily="18" charset="0"/>
              </a:rPr>
              <a:t>1875 </a:t>
            </a:r>
            <a:r>
              <a:rPr lang="en-US" b="1" dirty="0">
                <a:solidFill>
                  <a:schemeClr val="dk1"/>
                </a:solidFill>
                <a:effectLst>
                  <a:outerShdw blurRad="38100" dist="38100" dir="2700000" algn="tl">
                    <a:srgbClr val="000000">
                      <a:alpha val="43137"/>
                    </a:srgbClr>
                  </a:outerShdw>
                </a:effectLst>
                <a:latin typeface="Plantagenet Cherokee" pitchFamily="18" charset="0"/>
              </a:rPr>
              <a:t>Right-of-Way </a:t>
            </a:r>
            <a:r>
              <a:rPr lang="en-US" b="1" dirty="0" smtClean="0">
                <a:solidFill>
                  <a:schemeClr val="dk1"/>
                </a:solidFill>
                <a:effectLst>
                  <a:outerShdw blurRad="38100" dist="38100" dir="2700000" algn="tl">
                    <a:srgbClr val="000000">
                      <a:alpha val="43137"/>
                    </a:srgbClr>
                  </a:outerShdw>
                </a:effectLst>
                <a:latin typeface="Plantagenet Cherokee" pitchFamily="18" charset="0"/>
              </a:rPr>
              <a:t>Act</a:t>
            </a:r>
            <a:endParaRPr lang="en-US" b="1" dirty="0">
              <a:solidFill>
                <a:schemeClr val="dk1"/>
              </a:solidFill>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3567963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731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effectLst>
                  <a:outerShdw blurRad="38100" dist="38100" dir="2700000" algn="tl">
                    <a:srgbClr val="000000">
                      <a:alpha val="43137"/>
                    </a:srgbClr>
                  </a:outerShdw>
                </a:effectLst>
                <a:latin typeface="Plantagenet Cherokee" pitchFamily="18" charset="0"/>
              </a:rPr>
              <a:t>Samuel C. Johnson 1988 Trust, et al v. Bayfield County</a:t>
            </a:r>
            <a:r>
              <a:rPr lang="en-US" sz="4000" dirty="0">
                <a:effectLst>
                  <a:outerShdw blurRad="38100" dist="38100" dir="2700000" algn="tl">
                    <a:srgbClr val="000000">
                      <a:alpha val="43137"/>
                    </a:srgbClr>
                  </a:outerShdw>
                </a:effectLst>
                <a:latin typeface="Plantagenet Cherokee" pitchFamily="18" charset="0"/>
              </a:rPr>
              <a:t> – a Big Deal?</a:t>
            </a:r>
          </a:p>
        </p:txBody>
      </p:sp>
      <p:sp>
        <p:nvSpPr>
          <p:cNvPr id="3" name="Content Placeholder 2"/>
          <p:cNvSpPr>
            <a:spLocks noGrp="1"/>
          </p:cNvSpPr>
          <p:nvPr>
            <p:ph idx="1"/>
          </p:nvPr>
        </p:nvSpPr>
        <p:spPr>
          <a:xfrm>
            <a:off x="457200" y="1905000"/>
            <a:ext cx="8229600" cy="4221163"/>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endParaRPr lang="en-US" b="1" dirty="0" smtClean="0"/>
          </a:p>
          <a:p>
            <a:pPr marL="400050" lvl="1" indent="0">
              <a:buNone/>
            </a:pPr>
            <a:r>
              <a:rPr lang="en-US" dirty="0" smtClean="0">
                <a:latin typeface="Plantagenet Cherokee" pitchFamily="18" charset="0"/>
              </a:rPr>
              <a:t>The case was significant largely because the </a:t>
            </a:r>
            <a:r>
              <a:rPr lang="en-US" b="1" dirty="0" smtClean="0">
                <a:latin typeface="Plantagenet Cherokee" pitchFamily="18" charset="0"/>
              </a:rPr>
              <a:t>District Court decision created uncertainty about  titles </a:t>
            </a:r>
            <a:r>
              <a:rPr lang="en-US" dirty="0" smtClean="0">
                <a:latin typeface="Plantagenet Cherokee" pitchFamily="18" charset="0"/>
              </a:rPr>
              <a:t>on potentially thousands of parcels – many of which would never show railroad ownership in the chain of title.</a:t>
            </a:r>
            <a:endParaRPr lang="en-US" i="1" dirty="0">
              <a:latin typeface="Plantagenet Cherokee" pitchFamily="18" charset="0"/>
            </a:endParaRPr>
          </a:p>
          <a:p>
            <a:pPr marL="0" indent="0">
              <a:buNone/>
            </a:pPr>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4</a:t>
            </a:fld>
            <a:endParaRPr lang="en-US"/>
          </a:p>
        </p:txBody>
      </p:sp>
    </p:spTree>
    <p:extLst>
      <p:ext uri="{BB962C8B-B14F-4D97-AF65-F5344CB8AC3E}">
        <p14:creationId xmlns:p14="http://schemas.microsoft.com/office/powerpoint/2010/main" val="657588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ln w="57150"/>
        </p:spPr>
        <p:style>
          <a:lnRef idx="2">
            <a:schemeClr val="accent3"/>
          </a:lnRef>
          <a:fillRef idx="1">
            <a:schemeClr val="lt1"/>
          </a:fillRef>
          <a:effectRef idx="0">
            <a:schemeClr val="accent3"/>
          </a:effectRef>
          <a:fontRef idx="minor">
            <a:schemeClr val="dk1"/>
          </a:fontRef>
        </p:style>
        <p:txBody>
          <a:bodyPr anchor="ctr">
            <a:normAutofit/>
          </a:bodyPr>
          <a:lstStyle/>
          <a:p>
            <a:pPr marL="457200" lvl="1" indent="0">
              <a:buNone/>
            </a:pPr>
            <a:r>
              <a:rPr lang="en-US" sz="3200" dirty="0" smtClean="0">
                <a:latin typeface="Plantagenet Cherokee" pitchFamily="18" charset="0"/>
                <a:cs typeface="Aparajita" pitchFamily="34" charset="0"/>
              </a:rPr>
              <a:t>The 7</a:t>
            </a:r>
            <a:r>
              <a:rPr lang="en-US" sz="3200" baseline="30000" dirty="0" smtClean="0">
                <a:latin typeface="Plantagenet Cherokee" pitchFamily="18" charset="0"/>
                <a:cs typeface="Aparajita" pitchFamily="34" charset="0"/>
              </a:rPr>
              <a:t>th</a:t>
            </a:r>
            <a:r>
              <a:rPr lang="en-US" sz="3200" dirty="0" smtClean="0">
                <a:latin typeface="Plantagenet Cherokee" pitchFamily="18" charset="0"/>
                <a:cs typeface="Aparajita" pitchFamily="34" charset="0"/>
              </a:rPr>
              <a:t> Circuit held that these 1875 Act rights-of-way were </a:t>
            </a:r>
            <a:r>
              <a:rPr lang="en-US" sz="3200" b="1" dirty="0" smtClean="0">
                <a:effectLst>
                  <a:outerShdw blurRad="38100" dist="38100" dir="2700000" algn="tl">
                    <a:srgbClr val="000000">
                      <a:alpha val="43137"/>
                    </a:srgbClr>
                  </a:outerShdw>
                </a:effectLst>
                <a:latin typeface="Plantagenet Cherokee" pitchFamily="18" charset="0"/>
                <a:cs typeface="Aparajita" pitchFamily="34" charset="0"/>
              </a:rPr>
              <a:t>mere easements</a:t>
            </a:r>
            <a:r>
              <a:rPr lang="en-US" sz="3200" dirty="0" smtClean="0">
                <a:latin typeface="Plantagenet Cherokee" pitchFamily="18" charset="0"/>
                <a:cs typeface="Aparajita" pitchFamily="34" charset="0"/>
              </a:rPr>
              <a:t> and did </a:t>
            </a:r>
            <a:r>
              <a:rPr lang="en-US" sz="3200" b="1" dirty="0" smtClean="0">
                <a:effectLst>
                  <a:outerShdw blurRad="38100" dist="38100" dir="2700000" algn="tl">
                    <a:srgbClr val="000000">
                      <a:alpha val="43137"/>
                    </a:srgbClr>
                  </a:outerShdw>
                </a:effectLst>
                <a:latin typeface="Plantagenet Cherokee" pitchFamily="18" charset="0"/>
                <a:cs typeface="Aparajita" pitchFamily="34" charset="0"/>
              </a:rPr>
              <a:t>not revert</a:t>
            </a:r>
            <a:r>
              <a:rPr lang="en-US" sz="3200" dirty="0" smtClean="0">
                <a:latin typeface="Plantagenet Cherokee" pitchFamily="18" charset="0"/>
                <a:cs typeface="Aparajita" pitchFamily="34" charset="0"/>
              </a:rPr>
              <a:t> to the US, which</a:t>
            </a:r>
            <a:r>
              <a:rPr lang="en-US" sz="3200" dirty="0" smtClean="0">
                <a:latin typeface="Plantagenet Cherokee" pitchFamily="18" charset="0"/>
              </a:rPr>
              <a:t> </a:t>
            </a:r>
            <a:r>
              <a:rPr lang="en-US" sz="3200" dirty="0">
                <a:latin typeface="Plantagenet Cherokee" pitchFamily="18" charset="0"/>
              </a:rPr>
              <a:t>is the majority view among the federal appellate courts.</a:t>
            </a:r>
          </a:p>
        </p:txBody>
      </p:sp>
      <p:sp>
        <p:nvSpPr>
          <p:cNvPr id="4" name="Slide Number Placeholder 3"/>
          <p:cNvSpPr>
            <a:spLocks noGrp="1"/>
          </p:cNvSpPr>
          <p:nvPr>
            <p:ph type="sldNum" sz="quarter" idx="12"/>
          </p:nvPr>
        </p:nvSpPr>
        <p:spPr/>
        <p:txBody>
          <a:bodyPr/>
          <a:lstStyle/>
          <a:p>
            <a:fld id="{D5695F64-24B3-4343-B033-67A047FC9792}" type="slidenum">
              <a:rPr lang="en-US" smtClean="0"/>
              <a:t>40</a:t>
            </a:fld>
            <a:endParaRPr lang="en-US"/>
          </a:p>
        </p:txBody>
      </p:sp>
      <p:sp>
        <p:nvSpPr>
          <p:cNvPr id="5" name="Title 1"/>
          <p:cNvSpPr>
            <a:spLocks noGrp="1"/>
          </p:cNvSpPr>
          <p:nvPr>
            <p:ph type="title"/>
          </p:nvPr>
        </p:nvSpPr>
        <p:spPr>
          <a:xfrm>
            <a:off x="457200" y="274638"/>
            <a:ext cx="8229600" cy="1249362"/>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n-US" sz="3600" b="1" dirty="0">
                <a:solidFill>
                  <a:schemeClr val="tx1"/>
                </a:solidFill>
                <a:effectLst>
                  <a:outerShdw blurRad="38100" dist="38100" dir="2700000" algn="tl">
                    <a:srgbClr val="000000">
                      <a:alpha val="43137"/>
                    </a:srgbClr>
                  </a:outerShdw>
                </a:effectLst>
                <a:latin typeface="Plantagenet Cherokee" pitchFamily="18" charset="0"/>
              </a:rPr>
              <a:t>How much land? </a:t>
            </a:r>
            <a:r>
              <a:rPr lang="en-US" sz="3600" b="1" dirty="0" smtClean="0">
                <a:solidFill>
                  <a:schemeClr val="tx1"/>
                </a:solidFill>
                <a:effectLst>
                  <a:outerShdw blurRad="38100" dist="38100" dir="2700000" algn="tl">
                    <a:srgbClr val="000000">
                      <a:alpha val="43137"/>
                    </a:srgbClr>
                  </a:outerShdw>
                </a:effectLst>
                <a:latin typeface="Plantagenet Cherokee" pitchFamily="18" charset="0"/>
              </a:rPr>
              <a:t/>
            </a:r>
            <a:br>
              <a:rPr lang="en-US" sz="3600" b="1" dirty="0" smtClean="0">
                <a:solidFill>
                  <a:schemeClr val="tx1"/>
                </a:solidFill>
                <a:effectLst>
                  <a:outerShdw blurRad="38100" dist="38100" dir="2700000" algn="tl">
                    <a:srgbClr val="000000">
                      <a:alpha val="43137"/>
                    </a:srgbClr>
                  </a:outerShdw>
                </a:effectLst>
                <a:latin typeface="Plantagenet Cherokee" pitchFamily="18" charset="0"/>
              </a:rPr>
            </a:b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1875 </a:t>
            </a:r>
            <a:r>
              <a:rPr lang="en-US" sz="3600" b="1" dirty="0">
                <a:solidFill>
                  <a:schemeClr val="dk1"/>
                </a:solidFill>
                <a:effectLst>
                  <a:outerShdw blurRad="38100" dist="38100" dir="2700000" algn="tl">
                    <a:srgbClr val="000000">
                      <a:alpha val="43137"/>
                    </a:srgbClr>
                  </a:outerShdw>
                </a:effectLst>
                <a:latin typeface="Plantagenet Cherokee" pitchFamily="18" charset="0"/>
              </a:rPr>
              <a:t>Right-of-Way </a:t>
            </a: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Act</a:t>
            </a:r>
            <a:endParaRPr lang="en-US" sz="3600" b="1" dirty="0">
              <a:solidFill>
                <a:schemeClr val="dk1"/>
              </a:solidFill>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4203205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style>
          <a:lnRef idx="2">
            <a:schemeClr val="accent3"/>
          </a:lnRef>
          <a:fillRef idx="1">
            <a:schemeClr val="lt1"/>
          </a:fillRef>
          <a:effectRef idx="0">
            <a:schemeClr val="accent3"/>
          </a:effectRef>
          <a:fontRef idx="minor">
            <a:schemeClr val="dk1"/>
          </a:fontRef>
        </p:style>
        <p:txBody>
          <a:bodyPr anchor="ctr">
            <a:normAutofit/>
          </a:bodyPr>
          <a:lstStyle/>
          <a:p>
            <a:pPr marL="457200" lvl="1" indent="0">
              <a:buNone/>
            </a:pPr>
            <a:r>
              <a:rPr lang="en-US" sz="2600" dirty="0" smtClean="0">
                <a:latin typeface="Plantagenet Cherokee" pitchFamily="18" charset="0"/>
              </a:rPr>
              <a:t>“The [1875] Act </a:t>
            </a:r>
            <a:r>
              <a:rPr lang="en-US" sz="2600" dirty="0">
                <a:latin typeface="Plantagenet Cherokee" pitchFamily="18" charset="0"/>
              </a:rPr>
              <a:t>does not hint at a reversionary interest, and who searching the chain of title of a lot never owned by a railroad would suspect a lurking governmental right so unsettling to the security of private property rights? </a:t>
            </a:r>
            <a:r>
              <a:rPr lang="en-US" sz="2600" dirty="0" smtClean="0">
                <a:latin typeface="Plantagenet Cherokee" pitchFamily="18" charset="0"/>
              </a:rPr>
              <a:t>…</a:t>
            </a:r>
            <a:r>
              <a:rPr lang="en-US" sz="2600" b="1" dirty="0" smtClean="0">
                <a:effectLst>
                  <a:outerShdw blurRad="38100" dist="38100" dir="2700000" algn="tl">
                    <a:srgbClr val="000000">
                      <a:alpha val="43137"/>
                    </a:srgbClr>
                  </a:outerShdw>
                </a:effectLst>
                <a:latin typeface="Plantagenet Cherokee" pitchFamily="18" charset="0"/>
              </a:rPr>
              <a:t>Countless </a:t>
            </a:r>
            <a:r>
              <a:rPr lang="en-US" sz="2600" b="1" dirty="0">
                <a:effectLst>
                  <a:outerShdw blurRad="38100" dist="38100" dir="2700000" algn="tl">
                    <a:srgbClr val="000000">
                      <a:alpha val="43137"/>
                    </a:srgbClr>
                  </a:outerShdw>
                </a:effectLst>
                <a:latin typeface="Plantagenet Cherokee" pitchFamily="18" charset="0"/>
              </a:rPr>
              <a:t>tracts of private land would be encumbered with a federal easement even though no conferral of such an interest appeared in a statute or a chain of title</a:t>
            </a:r>
            <a:r>
              <a:rPr lang="en-US" sz="2600" dirty="0" smtClean="0">
                <a:latin typeface="Plantagenet Cherokee" pitchFamily="18" charset="0"/>
              </a:rPr>
              <a:t>.” </a:t>
            </a:r>
            <a:r>
              <a:rPr lang="en-US" sz="2400" i="1" dirty="0">
                <a:latin typeface="Plantagenet Cherokee" pitchFamily="18" charset="0"/>
                <a:cs typeface="Aparajita" pitchFamily="34" charset="0"/>
                <a:hlinkClick r:id="rId3"/>
              </a:rPr>
              <a:t>Samuel C. Johnson 1988 Trust v. Bayfield County, Wis.</a:t>
            </a:r>
            <a:r>
              <a:rPr lang="en-US" sz="2400" dirty="0">
                <a:latin typeface="Plantagenet Cherokee" pitchFamily="18" charset="0"/>
                <a:cs typeface="Aparajita" pitchFamily="34" charset="0"/>
              </a:rPr>
              <a:t>, 649 F.3d </a:t>
            </a:r>
            <a:r>
              <a:rPr lang="en-US" sz="2400" dirty="0" smtClean="0">
                <a:latin typeface="Plantagenet Cherokee" pitchFamily="18" charset="0"/>
                <a:cs typeface="Aparajita" pitchFamily="34" charset="0"/>
              </a:rPr>
              <a:t>799, * (7</a:t>
            </a:r>
            <a:r>
              <a:rPr lang="en-US" sz="2400" baseline="30000" dirty="0" smtClean="0">
                <a:latin typeface="Plantagenet Cherokee" pitchFamily="18" charset="0"/>
                <a:cs typeface="Aparajita" pitchFamily="34" charset="0"/>
              </a:rPr>
              <a:t>th</a:t>
            </a:r>
            <a:r>
              <a:rPr lang="en-US" sz="2400" dirty="0" smtClean="0">
                <a:latin typeface="Plantagenet Cherokee" pitchFamily="18" charset="0"/>
                <a:cs typeface="Aparajita" pitchFamily="34" charset="0"/>
              </a:rPr>
              <a:t> CA 2011) </a:t>
            </a:r>
            <a:endParaRPr lang="en-US" sz="2600" dirty="0">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41</a:t>
            </a:fld>
            <a:endParaRPr lang="en-US"/>
          </a:p>
        </p:txBody>
      </p:sp>
      <p:sp>
        <p:nvSpPr>
          <p:cNvPr id="5" name="Title 1"/>
          <p:cNvSpPr>
            <a:spLocks noGrp="1"/>
          </p:cNvSpPr>
          <p:nvPr>
            <p:ph type="title"/>
          </p:nvPr>
        </p:nvSpPr>
        <p:spPr>
          <a:xfrm>
            <a:off x="457200" y="274638"/>
            <a:ext cx="8229600" cy="1249362"/>
          </a:xfr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n-US" sz="3600" b="1" dirty="0">
                <a:solidFill>
                  <a:schemeClr val="tx1"/>
                </a:solidFill>
                <a:effectLst>
                  <a:outerShdw blurRad="38100" dist="38100" dir="2700000" algn="tl">
                    <a:srgbClr val="000000">
                      <a:alpha val="43137"/>
                    </a:srgbClr>
                  </a:outerShdw>
                </a:effectLst>
                <a:latin typeface="Plantagenet Cherokee" pitchFamily="18" charset="0"/>
              </a:rPr>
              <a:t>How much land? </a:t>
            </a:r>
            <a:r>
              <a:rPr lang="en-US" sz="3600" b="1" dirty="0" smtClean="0">
                <a:solidFill>
                  <a:schemeClr val="tx1"/>
                </a:solidFill>
                <a:effectLst>
                  <a:outerShdw blurRad="38100" dist="38100" dir="2700000" algn="tl">
                    <a:srgbClr val="000000">
                      <a:alpha val="43137"/>
                    </a:srgbClr>
                  </a:outerShdw>
                </a:effectLst>
                <a:latin typeface="Plantagenet Cherokee" pitchFamily="18" charset="0"/>
              </a:rPr>
              <a:t/>
            </a:r>
            <a:br>
              <a:rPr lang="en-US" sz="3600" b="1" dirty="0" smtClean="0">
                <a:solidFill>
                  <a:schemeClr val="tx1"/>
                </a:solidFill>
                <a:effectLst>
                  <a:outerShdw blurRad="38100" dist="38100" dir="2700000" algn="tl">
                    <a:srgbClr val="000000">
                      <a:alpha val="43137"/>
                    </a:srgbClr>
                  </a:outerShdw>
                </a:effectLst>
                <a:latin typeface="Plantagenet Cherokee" pitchFamily="18" charset="0"/>
              </a:rPr>
            </a:b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1875 </a:t>
            </a:r>
            <a:r>
              <a:rPr lang="en-US" sz="3600" b="1" dirty="0">
                <a:solidFill>
                  <a:schemeClr val="dk1"/>
                </a:solidFill>
                <a:effectLst>
                  <a:outerShdw blurRad="38100" dist="38100" dir="2700000" algn="tl">
                    <a:srgbClr val="000000">
                      <a:alpha val="43137"/>
                    </a:srgbClr>
                  </a:outerShdw>
                </a:effectLst>
                <a:latin typeface="Plantagenet Cherokee" pitchFamily="18" charset="0"/>
              </a:rPr>
              <a:t>Right-of-Way </a:t>
            </a:r>
            <a:r>
              <a:rPr lang="en-US" sz="3600" b="1" dirty="0" smtClean="0">
                <a:solidFill>
                  <a:schemeClr val="dk1"/>
                </a:solidFill>
                <a:effectLst>
                  <a:outerShdw blurRad="38100" dist="38100" dir="2700000" algn="tl">
                    <a:srgbClr val="000000">
                      <a:alpha val="43137"/>
                    </a:srgbClr>
                  </a:outerShdw>
                </a:effectLst>
                <a:latin typeface="Plantagenet Cherokee" pitchFamily="18" charset="0"/>
              </a:rPr>
              <a:t>Act</a:t>
            </a:r>
            <a:endParaRPr lang="en-US" sz="3600" b="1" dirty="0">
              <a:solidFill>
                <a:schemeClr val="dk1"/>
              </a:solidFill>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5799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effectLst>
                  <a:outerShdw blurRad="38100" dist="38100" dir="2700000" algn="tl">
                    <a:srgbClr val="000000">
                      <a:alpha val="43137"/>
                    </a:srgbClr>
                  </a:outerShdw>
                </a:effectLst>
                <a:latin typeface="Plantagenet Cherokee" pitchFamily="18" charset="0"/>
              </a:rPr>
              <a:t>Old Bottom </a:t>
            </a:r>
            <a:r>
              <a:rPr lang="en-US" sz="4000" dirty="0">
                <a:effectLst>
                  <a:outerShdw blurRad="38100" dist="38100" dir="2700000" algn="tl">
                    <a:srgbClr val="000000">
                      <a:alpha val="43137"/>
                    </a:srgbClr>
                  </a:outerShdw>
                </a:effectLst>
                <a:latin typeface="Plantagenet Cherokee" pitchFamily="18" charset="0"/>
              </a:rPr>
              <a:t>Line</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400050" lvl="1" indent="0">
              <a:buNone/>
            </a:pPr>
            <a:r>
              <a:rPr lang="en-US" dirty="0" smtClean="0">
                <a:latin typeface="Plantagenet Cherokee" pitchFamily="18" charset="0"/>
              </a:rPr>
              <a:t>“If </a:t>
            </a:r>
            <a:r>
              <a:rPr lang="en-US" dirty="0">
                <a:latin typeface="Plantagenet Cherokee" pitchFamily="18" charset="0"/>
              </a:rPr>
              <a:t>a former right-of-way was not declared abandoned before 1988, it is no longer possible for adjacent landowners to claim a right to the property</a:t>
            </a:r>
            <a:r>
              <a:rPr lang="en-US" dirty="0" smtClean="0">
                <a:latin typeface="Plantagenet Cherokee" pitchFamily="18" charset="0"/>
              </a:rPr>
              <a:t>.”</a:t>
            </a:r>
          </a:p>
          <a:p>
            <a:pPr marL="0" indent="0">
              <a:buNone/>
            </a:pPr>
            <a:endParaRPr lang="en-US" dirty="0" smtClean="0">
              <a:latin typeface="Plantagenet Cherokee" pitchFamily="18" charset="0"/>
            </a:endParaRPr>
          </a:p>
          <a:p>
            <a:pPr lvl="1"/>
            <a:r>
              <a:rPr lang="en-US" sz="2400" dirty="0" smtClean="0">
                <a:latin typeface="Plantagenet Cherokee" pitchFamily="18" charset="0"/>
              </a:rPr>
              <a:t>District Judge Crabb in </a:t>
            </a:r>
            <a:r>
              <a:rPr lang="en-US" sz="2400" i="1" dirty="0" smtClean="0">
                <a:effectLst>
                  <a:outerShdw blurRad="38100" dist="38100" dir="2700000" algn="tl">
                    <a:srgbClr val="000000">
                      <a:alpha val="43137"/>
                    </a:srgbClr>
                  </a:outerShdw>
                </a:effectLst>
                <a:latin typeface="Plantagenet Cherokee" pitchFamily="18" charset="0"/>
              </a:rPr>
              <a:t>S.C</a:t>
            </a:r>
            <a:r>
              <a:rPr lang="en-US" sz="2400" i="1" dirty="0">
                <a:effectLst>
                  <a:outerShdw blurRad="38100" dist="38100" dir="2700000" algn="tl">
                    <a:srgbClr val="000000">
                      <a:alpha val="43137"/>
                    </a:srgbClr>
                  </a:outerShdw>
                </a:effectLst>
                <a:latin typeface="Plantagenet Cherokee" pitchFamily="18" charset="0"/>
              </a:rPr>
              <a:t>. Johnson 1988 Trust v. Bayfield </a:t>
            </a:r>
            <a:r>
              <a:rPr lang="en-US" sz="2400" i="1" dirty="0" smtClean="0">
                <a:effectLst>
                  <a:outerShdw blurRad="38100" dist="38100" dir="2700000" algn="tl">
                    <a:srgbClr val="000000">
                      <a:alpha val="43137"/>
                    </a:srgbClr>
                  </a:outerShdw>
                </a:effectLst>
                <a:latin typeface="Plantagenet Cherokee" pitchFamily="18" charset="0"/>
              </a:rPr>
              <a:t>County</a:t>
            </a:r>
            <a:r>
              <a:rPr lang="en-US" sz="2400" dirty="0" smtClean="0">
                <a:latin typeface="Plantagenet Cherokee" pitchFamily="18" charset="0"/>
              </a:rPr>
              <a:t>, </a:t>
            </a:r>
            <a:r>
              <a:rPr lang="en-US" sz="2400" dirty="0">
                <a:latin typeface="Plantagenet Cherokee" pitchFamily="18" charset="0"/>
              </a:rPr>
              <a:t>634 F.Supp.2d </a:t>
            </a:r>
            <a:r>
              <a:rPr lang="en-US" sz="2400" dirty="0" smtClean="0">
                <a:latin typeface="Plantagenet Cherokee" pitchFamily="18" charset="0"/>
              </a:rPr>
              <a:t>956, 974 </a:t>
            </a:r>
            <a:r>
              <a:rPr lang="en-US" sz="2400" dirty="0">
                <a:latin typeface="Plantagenet Cherokee" pitchFamily="18" charset="0"/>
              </a:rPr>
              <a:t>(W.D. Wis., Jun 26, 2009)</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42</a:t>
            </a:fld>
            <a:endParaRPr lang="en-US"/>
          </a:p>
        </p:txBody>
      </p:sp>
    </p:spTree>
    <p:extLst>
      <p:ext uri="{BB962C8B-B14F-4D97-AF65-F5344CB8AC3E}">
        <p14:creationId xmlns:p14="http://schemas.microsoft.com/office/powerpoint/2010/main" val="3493470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800" b="1" dirty="0" smtClean="0">
                <a:effectLst>
                  <a:outerShdw blurRad="38100" dist="38100" dir="2700000" algn="tl">
                    <a:srgbClr val="000000">
                      <a:alpha val="43137"/>
                    </a:srgbClr>
                  </a:outerShdw>
                </a:effectLst>
                <a:latin typeface="Plantagenet Cherokee" pitchFamily="18" charset="0"/>
              </a:rPr>
              <a:t>New Bottom </a:t>
            </a:r>
            <a:r>
              <a:rPr lang="en-US" sz="4800" b="1" dirty="0">
                <a:effectLst>
                  <a:outerShdw blurRad="38100" dist="38100" dir="2700000" algn="tl">
                    <a:srgbClr val="000000">
                      <a:alpha val="43137"/>
                    </a:srgbClr>
                  </a:outerShdw>
                </a:effectLst>
                <a:latin typeface="Plantagenet Cherokee" pitchFamily="18" charset="0"/>
              </a:rPr>
              <a:t>Line</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400050" lvl="1" indent="0">
              <a:buNone/>
            </a:pPr>
            <a:r>
              <a:rPr lang="en-US" dirty="0" smtClean="0">
                <a:latin typeface="Plantagenet Cherokee" pitchFamily="18" charset="0"/>
              </a:rPr>
              <a:t>“</a:t>
            </a:r>
            <a:r>
              <a:rPr lang="en-US" dirty="0">
                <a:latin typeface="Plantagenet Cherokee" pitchFamily="18" charset="0"/>
              </a:rPr>
              <a:t>So the County has no right to build a snowmobile trail across the plaintiffs' lots without obtaining that right by purchase or </a:t>
            </a:r>
            <a:r>
              <a:rPr lang="en-US" dirty="0" smtClean="0">
                <a:latin typeface="Plantagenet Cherokee" pitchFamily="18" charset="0"/>
              </a:rPr>
              <a:t>condemnation...”</a:t>
            </a:r>
          </a:p>
          <a:p>
            <a:pPr marL="0" indent="0">
              <a:buNone/>
            </a:pPr>
            <a:endParaRPr lang="en-US" dirty="0" smtClean="0">
              <a:latin typeface="Plantagenet Cherokee" pitchFamily="18" charset="0"/>
            </a:endParaRPr>
          </a:p>
          <a:p>
            <a:pPr lvl="1"/>
            <a:r>
              <a:rPr lang="en-US" sz="2400" dirty="0" smtClean="0">
                <a:latin typeface="Plantagenet Cherokee" pitchFamily="18" charset="0"/>
              </a:rPr>
              <a:t>Court of Appeals Judge Posner in</a:t>
            </a:r>
            <a:r>
              <a:rPr lang="en-US" sz="2400" i="1" dirty="0" smtClean="0">
                <a:latin typeface="Plantagenet Cherokee" pitchFamily="18" charset="0"/>
              </a:rPr>
              <a:t> </a:t>
            </a:r>
            <a:r>
              <a:rPr lang="en-US" sz="2400" i="1" dirty="0" smtClean="0">
                <a:effectLst>
                  <a:outerShdw blurRad="38100" dist="38100" dir="2700000" algn="tl">
                    <a:srgbClr val="000000">
                      <a:alpha val="43137"/>
                    </a:srgbClr>
                  </a:outerShdw>
                </a:effectLst>
                <a:latin typeface="Plantagenet Cherokee" pitchFamily="18" charset="0"/>
              </a:rPr>
              <a:t>S.C</a:t>
            </a:r>
            <a:r>
              <a:rPr lang="en-US" sz="2400" i="1" dirty="0">
                <a:effectLst>
                  <a:outerShdw blurRad="38100" dist="38100" dir="2700000" algn="tl">
                    <a:srgbClr val="000000">
                      <a:alpha val="43137"/>
                    </a:srgbClr>
                  </a:outerShdw>
                </a:effectLst>
                <a:latin typeface="Plantagenet Cherokee" pitchFamily="18" charset="0"/>
              </a:rPr>
              <a:t>. Johnson 1988 Trust v. Bayfield </a:t>
            </a:r>
            <a:r>
              <a:rPr lang="en-US" sz="2400" i="1" dirty="0" smtClean="0">
                <a:effectLst>
                  <a:outerShdw blurRad="38100" dist="38100" dir="2700000" algn="tl">
                    <a:srgbClr val="000000">
                      <a:alpha val="43137"/>
                    </a:srgbClr>
                  </a:outerShdw>
                </a:effectLst>
                <a:latin typeface="Plantagenet Cherokee" pitchFamily="18" charset="0"/>
              </a:rPr>
              <a:t>County</a:t>
            </a:r>
            <a:r>
              <a:rPr lang="en-US" sz="2400" dirty="0" smtClean="0">
                <a:latin typeface="Plantagenet Cherokee" pitchFamily="18" charset="0"/>
              </a:rPr>
              <a:t>, 649 F.3d 799, C.A</a:t>
            </a:r>
            <a:r>
              <a:rPr lang="en-US" sz="2400" dirty="0">
                <a:latin typeface="Plantagenet Cherokee" pitchFamily="18" charset="0"/>
              </a:rPr>
              <a:t>. 7 (</a:t>
            </a:r>
            <a:r>
              <a:rPr lang="en-US" sz="2400" dirty="0" err="1">
                <a:latin typeface="Plantagenet Cherokee" pitchFamily="18" charset="0"/>
              </a:rPr>
              <a:t>Wis</a:t>
            </a:r>
            <a:r>
              <a:rPr lang="en-US" sz="2400" dirty="0" smtClean="0">
                <a:latin typeface="Plantagenet Cherokee" pitchFamily="18" charset="0"/>
              </a:rPr>
              <a:t>)</a:t>
            </a:r>
            <a:endParaRPr lang="en-US" sz="2400" dirty="0">
              <a:latin typeface="Plantagenet Cherokee" pitchFamily="18" charset="0"/>
            </a:endParaRPr>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43</a:t>
            </a:fld>
            <a:endParaRPr lang="en-US"/>
          </a:p>
        </p:txBody>
      </p:sp>
    </p:spTree>
    <p:extLst>
      <p:ext uri="{BB962C8B-B14F-4D97-AF65-F5344CB8AC3E}">
        <p14:creationId xmlns:p14="http://schemas.microsoft.com/office/powerpoint/2010/main" val="3835324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3400" dirty="0" smtClean="0">
                <a:latin typeface="Plantagenet Cherokee" pitchFamily="18" charset="0"/>
              </a:rPr>
              <a:t>Appendices</a:t>
            </a:r>
            <a:endParaRPr lang="en-US" sz="3400" dirty="0">
              <a:solidFill>
                <a:schemeClr val="lt1"/>
              </a:solidFill>
              <a:latin typeface="Plantagenet Cherokee" pitchFamily="18" charset="0"/>
            </a:endParaRPr>
          </a:p>
        </p:txBody>
      </p:sp>
      <p:sp>
        <p:nvSpPr>
          <p:cNvPr id="3" name="Slide Number Placeholder 2"/>
          <p:cNvSpPr>
            <a:spLocks noGrp="1"/>
          </p:cNvSpPr>
          <p:nvPr>
            <p:ph type="sldNum" sz="quarter" idx="12"/>
          </p:nvPr>
        </p:nvSpPr>
        <p:spPr/>
        <p:txBody>
          <a:bodyPr/>
          <a:lstStyle/>
          <a:p>
            <a:fld id="{D5695F64-24B3-4343-B033-67A047FC9792}" type="slidenum">
              <a:rPr lang="en-US" smtClean="0"/>
              <a:t>44</a:t>
            </a:fld>
            <a:endParaRPr lang="en-US"/>
          </a:p>
        </p:txBody>
      </p:sp>
    </p:spTree>
    <p:extLst>
      <p:ext uri="{BB962C8B-B14F-4D97-AF65-F5344CB8AC3E}">
        <p14:creationId xmlns:p14="http://schemas.microsoft.com/office/powerpoint/2010/main" val="2868853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dk1"/>
          </a:fillRef>
          <a:effectRef idx="1">
            <a:schemeClr val="dk1"/>
          </a:effectRef>
          <a:fontRef idx="minor">
            <a:schemeClr val="lt1"/>
          </a:fontRef>
        </p:style>
        <p:txBody>
          <a:bodyPr/>
          <a:lstStyle/>
          <a:p>
            <a:r>
              <a:rPr lang="en-US" dirty="0" smtClean="0">
                <a:latin typeface="Plantagenet Cherokee" pitchFamily="18" charset="0"/>
              </a:rPr>
              <a:t>Federal Court Structure</a:t>
            </a:r>
            <a:endParaRPr lang="en-US" dirty="0">
              <a:latin typeface="Plantagenet Cherokee" pitchFamily="18" charset="0"/>
            </a:endParaRPr>
          </a:p>
        </p:txBody>
      </p:sp>
      <p:sp>
        <p:nvSpPr>
          <p:cNvPr id="3" name="Slide Number Placeholder 2"/>
          <p:cNvSpPr>
            <a:spLocks noGrp="1"/>
          </p:cNvSpPr>
          <p:nvPr>
            <p:ph type="sldNum" sz="quarter" idx="12"/>
          </p:nvPr>
        </p:nvSpPr>
        <p:spPr/>
        <p:txBody>
          <a:bodyPr/>
          <a:lstStyle/>
          <a:p>
            <a:fld id="{D5695F64-24B3-4343-B033-67A047FC9792}" type="slidenum">
              <a:rPr lang="en-US" smtClean="0"/>
              <a:t>45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58" y="1447800"/>
            <a:ext cx="6150085" cy="4502487"/>
          </a:xfrm>
          <a:prstGeom prst="rect">
            <a:avLst/>
          </a:prstGeom>
        </p:spPr>
      </p:pic>
    </p:spTree>
    <p:extLst>
      <p:ext uri="{BB962C8B-B14F-4D97-AF65-F5344CB8AC3E}">
        <p14:creationId xmlns:p14="http://schemas.microsoft.com/office/powerpoint/2010/main" val="3041502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3400" dirty="0" smtClean="0">
                <a:latin typeface="Plantagenet Cherokee" pitchFamily="18" charset="0"/>
              </a:rPr>
              <a:t>Railroad Land </a:t>
            </a:r>
            <a:r>
              <a:rPr lang="en-US" sz="3400" dirty="0" smtClean="0">
                <a:solidFill>
                  <a:schemeClr val="lt1"/>
                </a:solidFill>
                <a:latin typeface="Plantagenet Cherokee" pitchFamily="18" charset="0"/>
              </a:rPr>
              <a:t>Grant Routes in </a:t>
            </a:r>
            <a:r>
              <a:rPr lang="en-US" sz="3400" dirty="0">
                <a:solidFill>
                  <a:schemeClr val="lt1"/>
                </a:solidFill>
                <a:latin typeface="Plantagenet Cherokee" pitchFamily="18" charset="0"/>
              </a:rPr>
              <a:t>Wisconsin</a:t>
            </a:r>
          </a:p>
        </p:txBody>
      </p:sp>
      <p:sp>
        <p:nvSpPr>
          <p:cNvPr id="6" name="Content Placeholder 5"/>
          <p:cNvSpPr>
            <a:spLocks noGrp="1"/>
          </p:cNvSpPr>
          <p:nvPr>
            <p:ph idx="1"/>
          </p:nvPr>
        </p:nvSpPr>
        <p:spPr>
          <a:xfrm>
            <a:off x="457200" y="1905000"/>
            <a:ext cx="8229600" cy="3657600"/>
          </a:xfrm>
        </p:spPr>
        <p:style>
          <a:lnRef idx="2">
            <a:schemeClr val="accent3"/>
          </a:lnRef>
          <a:fillRef idx="1">
            <a:schemeClr val="lt1"/>
          </a:fillRef>
          <a:effectRef idx="0">
            <a:schemeClr val="accent3"/>
          </a:effectRef>
          <a:fontRef idx="minor">
            <a:schemeClr val="dk1"/>
          </a:fontRef>
        </p:style>
        <p:txBody>
          <a:bodyPr anchor="ctr">
            <a:normAutofit fontScale="92500" lnSpcReduction="20000"/>
          </a:bodyPr>
          <a:lstStyle/>
          <a:p>
            <a:r>
              <a:rPr lang="en-US" sz="3000" b="1" dirty="0" smtClean="0">
                <a:latin typeface="Plantagenet Cherokee" pitchFamily="18" charset="0"/>
                <a:cs typeface="Aparajita" pitchFamily="34" charset="0"/>
              </a:rPr>
              <a:t>Three routes</a:t>
            </a:r>
            <a:r>
              <a:rPr lang="en-US" sz="3000" dirty="0" smtClean="0">
                <a:latin typeface="Plantagenet Cherokee" pitchFamily="18" charset="0"/>
                <a:cs typeface="Aparajita" pitchFamily="34" charset="0"/>
              </a:rPr>
              <a:t> &amp; all served northern Wisconsin.</a:t>
            </a:r>
          </a:p>
          <a:p>
            <a:endParaRPr lang="en-US" sz="3000" dirty="0">
              <a:latin typeface="Plantagenet Cherokee" pitchFamily="18" charset="0"/>
              <a:cs typeface="Aparajita" pitchFamily="34" charset="0"/>
            </a:endParaRPr>
          </a:p>
          <a:p>
            <a:r>
              <a:rPr lang="en-US" sz="3000" b="1" dirty="0" smtClean="0">
                <a:latin typeface="Plantagenet Cherokee" pitchFamily="18" charset="0"/>
                <a:cs typeface="Aparajita" pitchFamily="34" charset="0"/>
              </a:rPr>
              <a:t>1856</a:t>
            </a:r>
            <a:r>
              <a:rPr lang="en-US" sz="3000" dirty="0" smtClean="0">
                <a:latin typeface="Plantagenet Cherokee" pitchFamily="18" charset="0"/>
                <a:cs typeface="Aparajita" pitchFamily="34" charset="0"/>
              </a:rPr>
              <a:t> land grant authorized a </a:t>
            </a:r>
            <a:r>
              <a:rPr lang="en-US" sz="3000" b="1" dirty="0" smtClean="0">
                <a:latin typeface="Plantagenet Cherokee" pitchFamily="18" charset="0"/>
                <a:cs typeface="Aparajita" pitchFamily="34" charset="0"/>
              </a:rPr>
              <a:t>northwest</a:t>
            </a:r>
            <a:r>
              <a:rPr lang="en-US" sz="3000" dirty="0" smtClean="0">
                <a:latin typeface="Plantagenet Cherokee" pitchFamily="18" charset="0"/>
                <a:cs typeface="Aparajita" pitchFamily="34" charset="0"/>
              </a:rPr>
              <a:t> route and a </a:t>
            </a:r>
            <a:r>
              <a:rPr lang="en-US" sz="3000" b="1" dirty="0" smtClean="0">
                <a:latin typeface="Plantagenet Cherokee" pitchFamily="18" charset="0"/>
                <a:cs typeface="Aparajita" pitchFamily="34" charset="0"/>
              </a:rPr>
              <a:t>northeast</a:t>
            </a:r>
            <a:r>
              <a:rPr lang="en-US" sz="3000" dirty="0" smtClean="0">
                <a:latin typeface="Plantagenet Cherokee" pitchFamily="18" charset="0"/>
                <a:cs typeface="Aparajita" pitchFamily="34" charset="0"/>
              </a:rPr>
              <a:t> route.</a:t>
            </a:r>
          </a:p>
          <a:p>
            <a:endParaRPr lang="sv-SE" sz="3000" dirty="0">
              <a:latin typeface="Plantagenet Cherokee" pitchFamily="18" charset="0"/>
              <a:cs typeface="Aparajita" pitchFamily="34" charset="0"/>
            </a:endParaRPr>
          </a:p>
          <a:p>
            <a:r>
              <a:rPr lang="sv-SE" sz="3000" b="1" dirty="0">
                <a:latin typeface="Plantagenet Cherokee" pitchFamily="18" charset="0"/>
                <a:cs typeface="Aparajita" pitchFamily="34" charset="0"/>
              </a:rPr>
              <a:t>1864</a:t>
            </a:r>
            <a:r>
              <a:rPr lang="sv-SE" sz="3000" dirty="0">
                <a:latin typeface="Plantagenet Cherokee" pitchFamily="18" charset="0"/>
                <a:cs typeface="Aparajita" pitchFamily="34" charset="0"/>
              </a:rPr>
              <a:t> </a:t>
            </a:r>
            <a:r>
              <a:rPr lang="sv-SE" sz="3000" dirty="0" smtClean="0">
                <a:latin typeface="Plantagenet Cherokee" pitchFamily="18" charset="0"/>
                <a:cs typeface="Aparajita" pitchFamily="34" charset="0"/>
              </a:rPr>
              <a:t>l</a:t>
            </a:r>
            <a:r>
              <a:rPr lang="en-US" sz="3000" dirty="0" smtClean="0">
                <a:latin typeface="Plantagenet Cherokee" pitchFamily="18" charset="0"/>
                <a:cs typeface="Aparajita" pitchFamily="34" charset="0"/>
              </a:rPr>
              <a:t>and grant </a:t>
            </a:r>
            <a:r>
              <a:rPr lang="en-US" sz="3000" dirty="0">
                <a:latin typeface="Plantagenet Cherokee" pitchFamily="18" charset="0"/>
                <a:cs typeface="Aparajita" pitchFamily="34" charset="0"/>
              </a:rPr>
              <a:t>authorized a </a:t>
            </a:r>
            <a:r>
              <a:rPr lang="en-US" sz="3000" b="1" dirty="0" smtClean="0">
                <a:latin typeface="Plantagenet Cherokee" pitchFamily="18" charset="0"/>
                <a:cs typeface="Aparajita" pitchFamily="34" charset="0"/>
              </a:rPr>
              <a:t>central</a:t>
            </a:r>
            <a:r>
              <a:rPr lang="en-US" sz="3000" dirty="0" smtClean="0">
                <a:latin typeface="Plantagenet Cherokee" pitchFamily="18" charset="0"/>
                <a:cs typeface="Aparajita" pitchFamily="34" charset="0"/>
              </a:rPr>
              <a:t> route.</a:t>
            </a:r>
          </a:p>
          <a:p>
            <a:endParaRPr lang="en-US" sz="3000" dirty="0">
              <a:latin typeface="Plantagenet Cherokee" pitchFamily="18" charset="0"/>
              <a:cs typeface="Aparajita" pitchFamily="34" charset="0"/>
            </a:endParaRPr>
          </a:p>
          <a:p>
            <a:r>
              <a:rPr lang="en-US" sz="3000" dirty="0" smtClean="0">
                <a:latin typeface="Plantagenet Cherokee" pitchFamily="18" charset="0"/>
                <a:cs typeface="Aparajita" pitchFamily="34" charset="0"/>
              </a:rPr>
              <a:t>Routes all </a:t>
            </a:r>
            <a:r>
              <a:rPr lang="en-US" sz="3000" b="1" dirty="0">
                <a:latin typeface="Plantagenet Cherokee" pitchFamily="18" charset="0"/>
                <a:cs typeface="Aparajita" pitchFamily="34" charset="0"/>
              </a:rPr>
              <a:t>completed by 1884</a:t>
            </a:r>
            <a:r>
              <a:rPr lang="en-US" sz="3000" dirty="0" smtClean="0">
                <a:latin typeface="Plantagenet Cherokee" pitchFamily="18" charset="0"/>
                <a:cs typeface="Aparajita" pitchFamily="34" charset="0"/>
              </a:rPr>
              <a:t>.</a:t>
            </a:r>
          </a:p>
        </p:txBody>
      </p:sp>
      <p:sp>
        <p:nvSpPr>
          <p:cNvPr id="3" name="Slide Number Placeholder 2"/>
          <p:cNvSpPr>
            <a:spLocks noGrp="1"/>
          </p:cNvSpPr>
          <p:nvPr>
            <p:ph type="sldNum" sz="quarter" idx="12"/>
          </p:nvPr>
        </p:nvSpPr>
        <p:spPr/>
        <p:txBody>
          <a:bodyPr/>
          <a:lstStyle/>
          <a:p>
            <a:fld id="{D5695F64-24B3-4343-B033-67A047FC9792}" type="slidenum">
              <a:rPr lang="en-US" smtClean="0"/>
              <a:t>46</a:t>
            </a:fld>
            <a:endParaRPr lang="en-US"/>
          </a:p>
        </p:txBody>
      </p:sp>
    </p:spTree>
    <p:extLst>
      <p:ext uri="{BB962C8B-B14F-4D97-AF65-F5344CB8AC3E}">
        <p14:creationId xmlns:p14="http://schemas.microsoft.com/office/powerpoint/2010/main" val="2467187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3600" dirty="0">
                <a:solidFill>
                  <a:schemeClr val="bg1"/>
                </a:solidFill>
                <a:effectLst>
                  <a:outerShdw blurRad="38100" dist="38100" dir="2700000" algn="tl">
                    <a:srgbClr val="000000">
                      <a:alpha val="43137"/>
                    </a:srgbClr>
                  </a:outerShdw>
                </a:effectLst>
                <a:latin typeface="Plantagenet Cherokee" pitchFamily="18" charset="0"/>
              </a:rPr>
              <a:t>Public Land Grants of 1856</a:t>
            </a:r>
          </a:p>
        </p:txBody>
      </p:sp>
      <p:sp>
        <p:nvSpPr>
          <p:cNvPr id="3" name="Content Placeholder 2"/>
          <p:cNvSpPr>
            <a:spLocks noGrp="1"/>
          </p:cNvSpPr>
          <p:nvPr>
            <p:ph idx="1"/>
          </p:nvPr>
        </p:nvSpPr>
        <p:spPr>
          <a:xfrm>
            <a:off x="457200" y="1676400"/>
            <a:ext cx="8153400" cy="4449763"/>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latin typeface="Aparajita" pitchFamily="34" charset="0"/>
                <a:cs typeface="Aparajita" pitchFamily="34" charset="0"/>
              </a:rPr>
              <a:t>1856 Northwest </a:t>
            </a:r>
            <a:r>
              <a:rPr lang="en-US" b="1" dirty="0">
                <a:latin typeface="Aparajita" pitchFamily="34" charset="0"/>
                <a:cs typeface="Aparajita" pitchFamily="34" charset="0"/>
              </a:rPr>
              <a:t>Route</a:t>
            </a:r>
            <a:r>
              <a:rPr lang="en-US" dirty="0" smtClean="0">
                <a:latin typeface="Aparajita" pitchFamily="34" charset="0"/>
                <a:cs typeface="Aparajita" pitchFamily="34" charset="0"/>
              </a:rPr>
              <a:t>: “from </a:t>
            </a:r>
            <a:r>
              <a:rPr lang="en-US" b="1" dirty="0">
                <a:latin typeface="Aparajita" pitchFamily="34" charset="0"/>
                <a:cs typeface="Aparajita" pitchFamily="34" charset="0"/>
              </a:rPr>
              <a:t>Madison</a:t>
            </a:r>
            <a:r>
              <a:rPr lang="en-US" dirty="0">
                <a:latin typeface="Aparajita" pitchFamily="34" charset="0"/>
                <a:cs typeface="Aparajita" pitchFamily="34" charset="0"/>
              </a:rPr>
              <a:t>, or </a:t>
            </a:r>
            <a:r>
              <a:rPr lang="en-US" dirty="0" smtClean="0">
                <a:latin typeface="Aparajita" pitchFamily="34" charset="0"/>
                <a:cs typeface="Aparajita" pitchFamily="34" charset="0"/>
              </a:rPr>
              <a:t>Columbus</a:t>
            </a:r>
            <a:r>
              <a:rPr lang="en-US" dirty="0">
                <a:latin typeface="Aparajita" pitchFamily="34" charset="0"/>
                <a:cs typeface="Aparajita" pitchFamily="34" charset="0"/>
              </a:rPr>
              <a:t>, by the way of </a:t>
            </a:r>
            <a:r>
              <a:rPr lang="en-US" b="1" dirty="0" smtClean="0">
                <a:latin typeface="Aparajita" pitchFamily="34" charset="0"/>
                <a:cs typeface="Aparajita" pitchFamily="34" charset="0"/>
              </a:rPr>
              <a:t>Portage City</a:t>
            </a:r>
            <a:r>
              <a:rPr lang="en-US" dirty="0" smtClean="0">
                <a:latin typeface="Aparajita" pitchFamily="34" charset="0"/>
                <a:cs typeface="Aparajita" pitchFamily="34" charset="0"/>
              </a:rPr>
              <a:t> </a:t>
            </a:r>
            <a:r>
              <a:rPr lang="en-US" dirty="0">
                <a:latin typeface="Aparajita" pitchFamily="34" charset="0"/>
                <a:cs typeface="Aparajita" pitchFamily="34" charset="0"/>
              </a:rPr>
              <a:t>to </a:t>
            </a:r>
            <a:r>
              <a:rPr lang="en-US" dirty="0" smtClean="0">
                <a:latin typeface="Aparajita" pitchFamily="34" charset="0"/>
                <a:cs typeface="Aparajita" pitchFamily="34" charset="0"/>
              </a:rPr>
              <a:t>the </a:t>
            </a:r>
            <a:r>
              <a:rPr lang="en-US" b="1" dirty="0">
                <a:latin typeface="Aparajita" pitchFamily="34" charset="0"/>
                <a:cs typeface="Aparajita" pitchFamily="34" charset="0"/>
              </a:rPr>
              <a:t>St. Croix River</a:t>
            </a:r>
            <a:r>
              <a:rPr lang="en-US" dirty="0">
                <a:latin typeface="Aparajita" pitchFamily="34" charset="0"/>
                <a:cs typeface="Aparajita" pitchFamily="34" charset="0"/>
              </a:rPr>
              <a:t> or Lake between townships </a:t>
            </a:r>
            <a:r>
              <a:rPr lang="en-US" dirty="0" smtClean="0">
                <a:latin typeface="Aparajita" pitchFamily="34" charset="0"/>
                <a:cs typeface="Aparajita" pitchFamily="34" charset="0"/>
              </a:rPr>
              <a:t>twenty-five and thirty-one and </a:t>
            </a:r>
            <a:r>
              <a:rPr lang="en-US" dirty="0">
                <a:latin typeface="Aparajita" pitchFamily="34" charset="0"/>
                <a:cs typeface="Aparajita" pitchFamily="34" charset="0"/>
              </a:rPr>
              <a:t>from thence to </a:t>
            </a:r>
            <a:r>
              <a:rPr lang="en-US" dirty="0" smtClean="0">
                <a:latin typeface="Aparajita" pitchFamily="34" charset="0"/>
                <a:cs typeface="Aparajita" pitchFamily="34" charset="0"/>
              </a:rPr>
              <a:t>the </a:t>
            </a:r>
            <a:r>
              <a:rPr lang="en-US" dirty="0">
                <a:latin typeface="Aparajita" pitchFamily="34" charset="0"/>
                <a:cs typeface="Aparajita" pitchFamily="34" charset="0"/>
              </a:rPr>
              <a:t>west end of </a:t>
            </a:r>
            <a:r>
              <a:rPr lang="en-US" b="1" dirty="0">
                <a:latin typeface="Aparajita" pitchFamily="34" charset="0"/>
                <a:cs typeface="Aparajita" pitchFamily="34" charset="0"/>
              </a:rPr>
              <a:t>Lake Superior; and </a:t>
            </a:r>
            <a:r>
              <a:rPr lang="en-US" b="1" dirty="0" smtClean="0">
                <a:latin typeface="Aparajita" pitchFamily="34" charset="0"/>
                <a:cs typeface="Aparajita" pitchFamily="34" charset="0"/>
              </a:rPr>
              <a:t>to Bayfield</a:t>
            </a:r>
            <a:r>
              <a:rPr lang="en-US" dirty="0" smtClean="0">
                <a:latin typeface="Aparajita" pitchFamily="34" charset="0"/>
                <a:cs typeface="Aparajita" pitchFamily="34" charset="0"/>
              </a:rPr>
              <a:t>”; </a:t>
            </a:r>
          </a:p>
          <a:p>
            <a:r>
              <a:rPr lang="en-US" dirty="0" smtClean="0">
                <a:latin typeface="Aparajita" pitchFamily="34" charset="0"/>
                <a:cs typeface="Aparajita" pitchFamily="34" charset="0"/>
              </a:rPr>
              <a:t>1872 – Completed to Hudson </a:t>
            </a:r>
          </a:p>
          <a:p>
            <a:r>
              <a:rPr lang="en-US" dirty="0" smtClean="0">
                <a:latin typeface="Aparajita" pitchFamily="34" charset="0"/>
                <a:cs typeface="Aparajita" pitchFamily="34" charset="0"/>
              </a:rPr>
              <a:t>1883 – Bayfield</a:t>
            </a:r>
          </a:p>
          <a:p>
            <a:r>
              <a:rPr lang="en-US" dirty="0" smtClean="0">
                <a:latin typeface="Aparajita" pitchFamily="34" charset="0"/>
                <a:cs typeface="Aparajita" pitchFamily="34" charset="0"/>
              </a:rPr>
              <a:t>1884 – Superior</a:t>
            </a:r>
          </a:p>
        </p:txBody>
      </p:sp>
      <p:sp>
        <p:nvSpPr>
          <p:cNvPr id="4" name="Slide Number Placeholder 3"/>
          <p:cNvSpPr>
            <a:spLocks noGrp="1"/>
          </p:cNvSpPr>
          <p:nvPr>
            <p:ph type="sldNum" sz="quarter" idx="12"/>
          </p:nvPr>
        </p:nvSpPr>
        <p:spPr/>
        <p:txBody>
          <a:bodyPr/>
          <a:lstStyle/>
          <a:p>
            <a:fld id="{D5695F64-24B3-4343-B033-67A047FC9792}" type="slidenum">
              <a:rPr lang="en-US" smtClean="0"/>
              <a:t>47</a:t>
            </a:fld>
            <a:endParaRPr lang="en-US"/>
          </a:p>
        </p:txBody>
      </p:sp>
    </p:spTree>
    <p:extLst>
      <p:ext uri="{BB962C8B-B14F-4D97-AF65-F5344CB8AC3E}">
        <p14:creationId xmlns:p14="http://schemas.microsoft.com/office/powerpoint/2010/main" val="3483665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3200" dirty="0">
                <a:solidFill>
                  <a:schemeClr val="bg1"/>
                </a:solidFill>
                <a:effectLst>
                  <a:outerShdw blurRad="38100" dist="38100" dir="2700000" algn="tl">
                    <a:srgbClr val="000000">
                      <a:alpha val="43137"/>
                    </a:srgbClr>
                  </a:outerShdw>
                </a:effectLst>
                <a:latin typeface="Plantagenet Cherokee" pitchFamily="18" charset="0"/>
              </a:rPr>
              <a:t>Tracks Out – Northwest Route</a:t>
            </a:r>
          </a:p>
        </p:txBody>
      </p:sp>
      <p:sp>
        <p:nvSpPr>
          <p:cNvPr id="3" name="Content Placeholder 2"/>
          <p:cNvSpPr>
            <a:spLocks noGrp="1"/>
          </p:cNvSpPr>
          <p:nvPr>
            <p:ph idx="1"/>
          </p:nvPr>
        </p:nvSpPr>
        <p:spPr>
          <a:xfrm>
            <a:off x="457200" y="1828801"/>
            <a:ext cx="8229600" cy="41910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b="1" dirty="0" smtClean="0">
                <a:latin typeface="Aparajita" pitchFamily="34" charset="0"/>
                <a:cs typeface="Aparajita" pitchFamily="34" charset="0"/>
              </a:rPr>
              <a:t>Superior Branch</a:t>
            </a:r>
            <a:r>
              <a:rPr lang="en-US" dirty="0" smtClean="0">
                <a:latin typeface="Aparajita" pitchFamily="34" charset="0"/>
                <a:cs typeface="Aparajita" pitchFamily="34" charset="0"/>
              </a:rPr>
              <a:t>: </a:t>
            </a:r>
          </a:p>
          <a:p>
            <a:pPr lvl="1"/>
            <a:r>
              <a:rPr lang="en-US" dirty="0" smtClean="0">
                <a:latin typeface="Aparajita" pitchFamily="34" charset="0"/>
                <a:cs typeface="Aparajita" pitchFamily="34" charset="0"/>
              </a:rPr>
              <a:t>Northline to Gordon, except Spooner to Trego</a:t>
            </a:r>
          </a:p>
          <a:p>
            <a:pPr lvl="1"/>
            <a:r>
              <a:rPr lang="en-US" dirty="0" smtClean="0">
                <a:latin typeface="Aparajita" pitchFamily="34" charset="0"/>
                <a:cs typeface="Aparajita" pitchFamily="34" charset="0"/>
              </a:rPr>
              <a:t>Trego to Gordon is Rails-to-Trails</a:t>
            </a:r>
          </a:p>
          <a:p>
            <a:r>
              <a:rPr lang="en-US" b="1" dirty="0" smtClean="0">
                <a:latin typeface="Aparajita" pitchFamily="34" charset="0"/>
                <a:cs typeface="Aparajita" pitchFamily="34" charset="0"/>
              </a:rPr>
              <a:t>Bayfield Branch</a:t>
            </a:r>
            <a:r>
              <a:rPr lang="en-US" dirty="0" smtClean="0">
                <a:latin typeface="Aparajita" pitchFamily="34" charset="0"/>
                <a:cs typeface="Aparajita" pitchFamily="34" charset="0"/>
              </a:rPr>
              <a:t>: </a:t>
            </a:r>
          </a:p>
          <a:p>
            <a:pPr lvl="1"/>
            <a:r>
              <a:rPr lang="en-US" dirty="0" smtClean="0">
                <a:latin typeface="Aparajita" pitchFamily="34" charset="0"/>
                <a:cs typeface="Aparajita" pitchFamily="34" charset="0"/>
              </a:rPr>
              <a:t>Northline to Bayfield, except Trego to Hayward</a:t>
            </a:r>
          </a:p>
          <a:p>
            <a:r>
              <a:rPr lang="en-US" b="1" dirty="0" smtClean="0">
                <a:latin typeface="Aparajita" pitchFamily="34" charset="0"/>
                <a:cs typeface="Aparajita" pitchFamily="34" charset="0"/>
              </a:rPr>
              <a:t>Tomah- Hudson</a:t>
            </a:r>
          </a:p>
          <a:p>
            <a:pPr lvl="1"/>
            <a:r>
              <a:rPr lang="en-US" dirty="0" smtClean="0">
                <a:latin typeface="Aparajita" pitchFamily="34" charset="0"/>
                <a:cs typeface="Aparajita" pitchFamily="34" charset="0"/>
              </a:rPr>
              <a:t>Elroy to Warren</a:t>
            </a:r>
          </a:p>
          <a:p>
            <a:pPr lvl="1"/>
            <a:r>
              <a:rPr lang="en-US" dirty="0" smtClean="0">
                <a:latin typeface="Aparajita" pitchFamily="34" charset="0"/>
                <a:cs typeface="Aparajita" pitchFamily="34" charset="0"/>
              </a:rPr>
              <a:t>Camp Douglas – </a:t>
            </a:r>
            <a:r>
              <a:rPr lang="en-US" dirty="0" err="1" smtClean="0">
                <a:latin typeface="Aparajita" pitchFamily="34" charset="0"/>
                <a:cs typeface="Aparajita" pitchFamily="34" charset="0"/>
              </a:rPr>
              <a:t>Wyeville</a:t>
            </a:r>
            <a:r>
              <a:rPr lang="en-US" dirty="0" smtClean="0">
                <a:latin typeface="Aparajita" pitchFamily="34" charset="0"/>
                <a:cs typeface="Aparajita" pitchFamily="34" charset="0"/>
              </a:rPr>
              <a:t> (UP is returning this line to service)</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48</a:t>
            </a:fld>
            <a:endParaRPr lang="en-US"/>
          </a:p>
        </p:txBody>
      </p:sp>
    </p:spTree>
    <p:extLst>
      <p:ext uri="{BB962C8B-B14F-4D97-AF65-F5344CB8AC3E}">
        <p14:creationId xmlns:p14="http://schemas.microsoft.com/office/powerpoint/2010/main" val="125998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0960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2800" dirty="0">
                <a:solidFill>
                  <a:schemeClr val="dk1"/>
                </a:solidFill>
                <a:effectLst>
                  <a:outerShdw blurRad="38100" dist="38100" dir="2700000" algn="tl">
                    <a:srgbClr val="000000">
                      <a:alpha val="43137"/>
                    </a:srgbClr>
                  </a:outerShdw>
                </a:effectLst>
                <a:latin typeface="Plantagenet Cherokee" pitchFamily="18" charset="0"/>
              </a:rPr>
              <a:t>1884 Map - Northwest Route</a:t>
            </a:r>
            <a:br>
              <a:rPr lang="en-US" sz="2800" dirty="0">
                <a:solidFill>
                  <a:schemeClr val="dk1"/>
                </a:solidFill>
                <a:effectLst>
                  <a:outerShdw blurRad="38100" dist="38100" dir="2700000" algn="tl">
                    <a:srgbClr val="000000">
                      <a:alpha val="43137"/>
                    </a:srgbClr>
                  </a:outerShdw>
                </a:effectLst>
                <a:latin typeface="Plantagenet Cherokee" pitchFamily="18" charset="0"/>
              </a:rPr>
            </a:br>
            <a:r>
              <a:rPr lang="en-US" sz="2800" dirty="0">
                <a:solidFill>
                  <a:schemeClr val="dk1"/>
                </a:solidFill>
                <a:effectLst>
                  <a:outerShdw blurRad="38100" dist="38100" dir="2700000" algn="tl">
                    <a:srgbClr val="000000">
                      <a:alpha val="43137"/>
                    </a:srgbClr>
                  </a:outerShdw>
                </a:effectLst>
                <a:latin typeface="Plantagenet Cherokee" pitchFamily="18" charset="0"/>
              </a:rPr>
              <a:t>Hudson to Superior &amp; Bayfield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514" y="1752600"/>
            <a:ext cx="7316973" cy="4373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5695F64-24B3-4343-B033-67A047FC9792}" type="slidenum">
              <a:rPr lang="en-US" smtClean="0"/>
              <a:t>49</a:t>
            </a:fld>
            <a:endParaRPr lang="en-US"/>
          </a:p>
        </p:txBody>
      </p:sp>
    </p:spTree>
    <p:extLst>
      <p:ext uri="{BB962C8B-B14F-4D97-AF65-F5344CB8AC3E}">
        <p14:creationId xmlns:p14="http://schemas.microsoft.com/office/powerpoint/2010/main" val="112355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lstStyle/>
          <a:p>
            <a:pPr marL="400050" lvl="1" indent="0">
              <a:buNone/>
            </a:pPr>
            <a:r>
              <a:rPr lang="en-US" sz="3200" dirty="0">
                <a:latin typeface="Plantagenet Cherokee" pitchFamily="18" charset="0"/>
              </a:rPr>
              <a:t>In June 2011, the </a:t>
            </a:r>
            <a:r>
              <a:rPr lang="en-US" sz="3200" b="1" dirty="0">
                <a:latin typeface="Plantagenet Cherokee" pitchFamily="18" charset="0"/>
              </a:rPr>
              <a:t>7</a:t>
            </a:r>
            <a:r>
              <a:rPr lang="en-US" sz="3200" b="1" baseline="30000" dirty="0">
                <a:latin typeface="Plantagenet Cherokee" pitchFamily="18" charset="0"/>
              </a:rPr>
              <a:t>th</a:t>
            </a:r>
            <a:r>
              <a:rPr lang="en-US" sz="3200" b="1" dirty="0">
                <a:latin typeface="Plantagenet Cherokee" pitchFamily="18" charset="0"/>
              </a:rPr>
              <a:t> Circuit Court of Appeals</a:t>
            </a:r>
            <a:r>
              <a:rPr lang="en-US" sz="3200" dirty="0">
                <a:latin typeface="Plantagenet Cherokee" pitchFamily="18" charset="0"/>
              </a:rPr>
              <a:t> </a:t>
            </a:r>
            <a:r>
              <a:rPr lang="en-US" sz="3200" b="1" dirty="0">
                <a:latin typeface="Plantagenet Cherokee" pitchFamily="18" charset="0"/>
              </a:rPr>
              <a:t>reversed </a:t>
            </a:r>
            <a:r>
              <a:rPr lang="en-US" sz="3200" dirty="0">
                <a:latin typeface="Plantagenet Cherokee" pitchFamily="18" charset="0"/>
              </a:rPr>
              <a:t>the</a:t>
            </a:r>
            <a:r>
              <a:rPr lang="en-US" sz="3200" b="1" dirty="0">
                <a:latin typeface="Plantagenet Cherokee" pitchFamily="18" charset="0"/>
              </a:rPr>
              <a:t> </a:t>
            </a:r>
            <a:r>
              <a:rPr lang="en-US" sz="3200" b="1" dirty="0" smtClean="0">
                <a:latin typeface="Plantagenet Cherokee" pitchFamily="18" charset="0"/>
              </a:rPr>
              <a:t>District Court in a resounding victory for private landowners</a:t>
            </a:r>
            <a:r>
              <a:rPr lang="en-US" sz="3200" dirty="0" smtClean="0">
                <a:latin typeface="Plantagenet Cherokee" pitchFamily="18" charset="0"/>
              </a:rPr>
              <a:t>.</a:t>
            </a:r>
            <a:endParaRPr lang="en-US" sz="3200" dirty="0">
              <a:latin typeface="Plantagenet Cherokee" pitchFamily="18" charset="0"/>
            </a:endParaRPr>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5</a:t>
            </a:fld>
            <a:endParaRPr lang="en-US"/>
          </a:p>
        </p:txBody>
      </p:sp>
      <p:sp>
        <p:nvSpPr>
          <p:cNvPr id="5"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i="1" dirty="0">
                <a:effectLst>
                  <a:outerShdw blurRad="38100" dist="38100" dir="2700000" algn="tl">
                    <a:srgbClr val="000000">
                      <a:alpha val="43137"/>
                    </a:srgbClr>
                  </a:outerShdw>
                </a:effectLst>
                <a:latin typeface="Plantagenet Cherokee" pitchFamily="18" charset="0"/>
              </a:rPr>
              <a:t>Samuel C. Johnson 1988 Trust, et al v. Bayfield County</a:t>
            </a:r>
            <a:r>
              <a:rPr lang="en-US" sz="4000" dirty="0">
                <a:effectLst>
                  <a:outerShdw blurRad="38100" dist="38100" dir="2700000" algn="tl">
                    <a:srgbClr val="000000">
                      <a:alpha val="43137"/>
                    </a:srgbClr>
                  </a:outerShdw>
                </a:effectLst>
                <a:latin typeface="Plantagenet Cherokee" pitchFamily="18" charset="0"/>
              </a:rPr>
              <a:t> – </a:t>
            </a:r>
            <a:r>
              <a:rPr lang="en-US" sz="4000" dirty="0" smtClean="0">
                <a:effectLst>
                  <a:outerShdw blurRad="38100" dist="38100" dir="2700000" algn="tl">
                    <a:srgbClr val="000000">
                      <a:alpha val="43137"/>
                    </a:srgbClr>
                  </a:outerShdw>
                </a:effectLst>
                <a:latin typeface="Plantagenet Cherokee" pitchFamily="18" charset="0"/>
              </a:rPr>
              <a:t>7</a:t>
            </a:r>
            <a:r>
              <a:rPr lang="en-US" sz="4000" baseline="30000" dirty="0" smtClean="0">
                <a:effectLst>
                  <a:outerShdw blurRad="38100" dist="38100" dir="2700000" algn="tl">
                    <a:srgbClr val="000000">
                      <a:alpha val="43137"/>
                    </a:srgbClr>
                  </a:outerShdw>
                </a:effectLst>
                <a:latin typeface="Plantagenet Cherokee" pitchFamily="18" charset="0"/>
              </a:rPr>
              <a:t>th</a:t>
            </a:r>
            <a:r>
              <a:rPr lang="en-US" sz="4000" dirty="0" smtClean="0">
                <a:effectLst>
                  <a:outerShdw blurRad="38100" dist="38100" dir="2700000" algn="tl">
                    <a:srgbClr val="000000">
                      <a:alpha val="43137"/>
                    </a:srgbClr>
                  </a:outerShdw>
                </a:effectLst>
                <a:latin typeface="Plantagenet Cherokee" pitchFamily="18" charset="0"/>
              </a:rPr>
              <a:t> Circuit</a:t>
            </a:r>
            <a:endParaRPr lang="en-US" sz="4000" dirty="0">
              <a:effectLst>
                <a:outerShdw blurRad="38100" dist="38100" dir="2700000" algn="tl">
                  <a:srgbClr val="000000">
                    <a:alpha val="43137"/>
                  </a:srgbClr>
                </a:outerShdw>
              </a:effectLst>
              <a:latin typeface="Plantagenet Cherokee" pitchFamily="18" charset="0"/>
            </a:endParaRPr>
          </a:p>
        </p:txBody>
      </p:sp>
    </p:spTree>
    <p:extLst>
      <p:ext uri="{BB962C8B-B14F-4D97-AF65-F5344CB8AC3E}">
        <p14:creationId xmlns:p14="http://schemas.microsoft.com/office/powerpoint/2010/main" val="1661477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7912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r>
              <a:rPr lang="en-US" sz="2800" dirty="0">
                <a:solidFill>
                  <a:schemeClr val="dk1"/>
                </a:solidFill>
                <a:effectLst>
                  <a:outerShdw blurRad="38100" dist="38100" dir="2700000" algn="tl">
                    <a:srgbClr val="000000">
                      <a:alpha val="43137"/>
                    </a:srgbClr>
                  </a:outerShdw>
                </a:effectLst>
                <a:latin typeface="Plantagenet Cherokee" pitchFamily="18" charset="0"/>
              </a:rPr>
              <a:t>1884 Map - Northwest Route</a:t>
            </a:r>
            <a:br>
              <a:rPr lang="en-US" sz="2800" dirty="0">
                <a:solidFill>
                  <a:schemeClr val="dk1"/>
                </a:solidFill>
                <a:effectLst>
                  <a:outerShdw blurRad="38100" dist="38100" dir="2700000" algn="tl">
                    <a:srgbClr val="000000">
                      <a:alpha val="43137"/>
                    </a:srgbClr>
                  </a:outerShdw>
                </a:effectLst>
                <a:latin typeface="Plantagenet Cherokee" pitchFamily="18" charset="0"/>
              </a:rPr>
            </a:br>
            <a:r>
              <a:rPr lang="en-US" sz="2800" dirty="0">
                <a:solidFill>
                  <a:schemeClr val="dk1"/>
                </a:solidFill>
                <a:effectLst>
                  <a:outerShdw blurRad="38100" dist="38100" dir="2700000" algn="tl">
                    <a:srgbClr val="000000">
                      <a:alpha val="43137"/>
                    </a:srgbClr>
                  </a:outerShdw>
                </a:effectLst>
                <a:latin typeface="Plantagenet Cherokee" pitchFamily="18" charset="0"/>
              </a:rPr>
              <a:t>Shell Lake to Superior &amp; Bayfield</a:t>
            </a:r>
            <a:br>
              <a:rPr lang="en-US" sz="2800" dirty="0">
                <a:solidFill>
                  <a:schemeClr val="dk1"/>
                </a:solidFill>
                <a:effectLst>
                  <a:outerShdw blurRad="38100" dist="38100" dir="2700000" algn="tl">
                    <a:srgbClr val="000000">
                      <a:alpha val="43137"/>
                    </a:srgbClr>
                  </a:outerShdw>
                </a:effectLst>
                <a:latin typeface="Plantagenet Cherokee" pitchFamily="18" charset="0"/>
              </a:rPr>
            </a:br>
            <a:r>
              <a:rPr lang="en-US" sz="1600" dirty="0">
                <a:solidFill>
                  <a:schemeClr val="dk1"/>
                </a:solidFill>
                <a:effectLst>
                  <a:outerShdw blurRad="38100" dist="38100" dir="2700000" algn="tl">
                    <a:srgbClr val="000000">
                      <a:alpha val="43137"/>
                    </a:srgbClr>
                  </a:outerShdw>
                </a:effectLst>
                <a:latin typeface="Plantagenet Cherokee" pitchFamily="18" charset="0"/>
              </a:rPr>
              <a:t>(Note: Trego is located at Superior Jct.)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513" y="1676400"/>
            <a:ext cx="7316973" cy="44497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pic>
      <p:sp>
        <p:nvSpPr>
          <p:cNvPr id="3" name="Slide Number Placeholder 2"/>
          <p:cNvSpPr>
            <a:spLocks noGrp="1"/>
          </p:cNvSpPr>
          <p:nvPr>
            <p:ph type="sldNum" sz="quarter" idx="12"/>
          </p:nvPr>
        </p:nvSpPr>
        <p:spPr/>
        <p:txBody>
          <a:bodyPr/>
          <a:lstStyle/>
          <a:p>
            <a:fld id="{D5695F64-24B3-4343-B033-67A047FC9792}" type="slidenum">
              <a:rPr lang="en-US" smtClean="0"/>
              <a:t>50</a:t>
            </a:fld>
            <a:endParaRPr lang="en-US"/>
          </a:p>
        </p:txBody>
      </p:sp>
    </p:spTree>
    <p:extLst>
      <p:ext uri="{BB962C8B-B14F-4D97-AF65-F5344CB8AC3E}">
        <p14:creationId xmlns:p14="http://schemas.microsoft.com/office/powerpoint/2010/main" val="2523592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3">
            <a:schemeClr val="lt1"/>
          </a:lnRef>
          <a:fillRef idx="1">
            <a:schemeClr val="accent1"/>
          </a:fillRef>
          <a:effectRef idx="1">
            <a:schemeClr val="accent1"/>
          </a:effectRef>
          <a:fontRef idx="minor">
            <a:schemeClr val="lt1"/>
          </a:fontRef>
        </p:style>
        <p:txBody>
          <a:bodyPr>
            <a:normAutofit/>
          </a:bodyPr>
          <a:lstStyle/>
          <a:p>
            <a:r>
              <a:rPr lang="en-US" sz="3200" b="1" dirty="0" smtClean="0">
                <a:effectLst>
                  <a:outerShdw blurRad="38100" dist="38100" dir="2700000" algn="tl">
                    <a:srgbClr val="000000">
                      <a:alpha val="43137"/>
                    </a:srgbClr>
                  </a:outerShdw>
                </a:effectLst>
                <a:latin typeface="Plantagenet Cherokee" pitchFamily="18" charset="0"/>
              </a:rPr>
              <a:t>Wisconsin 1884 Railroad Map Data</a:t>
            </a:r>
            <a:endParaRPr lang="en-US" sz="3200" b="1" dirty="0">
              <a:effectLst>
                <a:outerShdw blurRad="38100" dist="38100" dir="2700000" algn="tl">
                  <a:srgbClr val="000000">
                    <a:alpha val="43137"/>
                  </a:srgbClr>
                </a:outerShdw>
              </a:effectLst>
              <a:latin typeface="Plantagenet Cheroke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6381855"/>
              </p:ext>
            </p:extLst>
          </p:nvPr>
        </p:nvGraphicFramePr>
        <p:xfrm>
          <a:off x="533400" y="1143008"/>
          <a:ext cx="8000999" cy="5190621"/>
        </p:xfrm>
        <a:graphic>
          <a:graphicData uri="http://schemas.openxmlformats.org/drawingml/2006/table">
            <a:tbl>
              <a:tblPr firstRow="1" firstCol="1" bandRow="1">
                <a:tableStyleId>{5C22544A-7EE6-4342-B048-85BDC9FD1C3A}</a:tableStyleId>
              </a:tblPr>
              <a:tblGrid>
                <a:gridCol w="1389062"/>
                <a:gridCol w="6611937"/>
              </a:tblGrid>
              <a:tr h="170898">
                <a:tc gridSpan="2">
                  <a:txBody>
                    <a:bodyPr/>
                    <a:lstStyle/>
                    <a:p>
                      <a:pPr marL="0" marR="0" algn="ctr">
                        <a:lnSpc>
                          <a:spcPct val="115000"/>
                        </a:lnSpc>
                        <a:spcBef>
                          <a:spcPts val="0"/>
                        </a:spcBef>
                        <a:spcAft>
                          <a:spcPts val="0"/>
                        </a:spcAft>
                      </a:pPr>
                      <a:r>
                        <a:rPr lang="en-US" sz="900" dirty="0">
                          <a:effectLst/>
                        </a:rPr>
                        <a:t>1884 Railroad Map of Wisconsin </a:t>
                      </a:r>
                      <a:endParaRPr lang="en-US" sz="900" dirty="0">
                        <a:effectLst/>
                        <a:latin typeface="Calibri"/>
                        <a:ea typeface="Calibri"/>
                        <a:cs typeface="Times New Roman"/>
                      </a:endParaRPr>
                    </a:p>
                  </a:txBody>
                  <a:tcPr marL="8462" marR="8462" marT="8462" marB="8462"/>
                </a:tc>
                <a:tc hMerge="1">
                  <a:txBody>
                    <a:bodyPr/>
                    <a:lstStyle/>
                    <a:p>
                      <a:endParaRPr lang="en-US"/>
                    </a:p>
                  </a:txBody>
                  <a:tcPr/>
                </a:tc>
              </a:tr>
              <a:tr h="170898">
                <a:tc>
                  <a:txBody>
                    <a:bodyPr/>
                    <a:lstStyle/>
                    <a:p>
                      <a:pPr marL="0" marR="0">
                        <a:lnSpc>
                          <a:spcPct val="115000"/>
                        </a:lnSpc>
                        <a:spcBef>
                          <a:spcPts val="0"/>
                        </a:spcBef>
                        <a:spcAft>
                          <a:spcPts val="0"/>
                        </a:spcAft>
                      </a:pPr>
                      <a:r>
                        <a:rPr lang="en-US" sz="900">
                          <a:effectLst/>
                        </a:rPr>
                        <a:t>Short Title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dirty="0">
                          <a:effectLst/>
                        </a:rPr>
                        <a:t>Railroad map of Wisconsin, 1884 </a:t>
                      </a:r>
                      <a:endParaRPr lang="en-US" sz="900" dirty="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Full Title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Railroad map of Wisconsin / prepared for the railroad commissioner by Allan D. Conover C.E.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Date Original</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1884</a:t>
                      </a:r>
                      <a:endParaRPr lang="en-US" sz="900">
                        <a:effectLst/>
                        <a:latin typeface="Calibri"/>
                        <a:ea typeface="Calibri"/>
                        <a:cs typeface="Times New Roman"/>
                      </a:endParaRPr>
                    </a:p>
                  </a:txBody>
                  <a:tcPr marL="8462" marR="8462" marT="8462" marB="8462"/>
                </a:tc>
              </a:tr>
              <a:tr h="535600">
                <a:tc>
                  <a:txBody>
                    <a:bodyPr/>
                    <a:lstStyle/>
                    <a:p>
                      <a:pPr marL="0" marR="0">
                        <a:lnSpc>
                          <a:spcPct val="115000"/>
                        </a:lnSpc>
                        <a:spcBef>
                          <a:spcPts val="0"/>
                        </a:spcBef>
                        <a:spcAft>
                          <a:spcPts val="0"/>
                        </a:spcAft>
                      </a:pPr>
                      <a:r>
                        <a:rPr lang="en-US" sz="900">
                          <a:effectLst/>
                        </a:rPr>
                        <a:t>Description</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dirty="0">
                          <a:effectLst/>
                        </a:rPr>
                        <a:t>Railroads wielded immense economic and political power in the 19th century. The 1874 creation of the Wisconsin Railroad Commissioners' Department marked the beginning of state regulation and supervision of the railroads. This official commission-produced map depicts the spread of rail in Wisconsin and shows how the railroads were penetrating into the growing north. </a:t>
                      </a:r>
                      <a:endParaRPr lang="en-US" sz="900" dirty="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Buy a Copy</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u="none" strike="noStrike">
                          <a:effectLst/>
                          <a:hlinkClick r:id="rId2"/>
                        </a:rPr>
                        <a:t>http://www.wisconsinhistory.org/whi/fullRecord.asp?id=68270</a:t>
                      </a:r>
                      <a:r>
                        <a:rPr lang="en-US" sz="900">
                          <a:effectLst/>
                        </a:rPr>
                        <a:t>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State/Province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WI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Entire State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Wisconsin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Dimensions</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86 x 67 cm.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Scale on Map</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Scale [ca. 1:760,320]. 1 in. = 12 miles (W 93b 000--W 86b 045J9/N 47b 030J9--N 41b 045J9).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Physical Description</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1 map : col. ;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Place of publication</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[Milwaukee, Wis.] :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Source Publisher</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Milwaukee Litho. &amp; Engr. Co.,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Electronic Publisher</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Wisconsin Historical Society </a:t>
                      </a:r>
                      <a:endParaRPr lang="en-US" sz="900">
                        <a:effectLst/>
                        <a:latin typeface="Calibri"/>
                        <a:ea typeface="Calibri"/>
                        <a:cs typeface="Times New Roman"/>
                      </a:endParaRPr>
                    </a:p>
                  </a:txBody>
                  <a:tcPr marL="8462" marR="8462" marT="8462" marB="8462"/>
                </a:tc>
              </a:tr>
              <a:tr h="322419">
                <a:tc>
                  <a:txBody>
                    <a:bodyPr/>
                    <a:lstStyle/>
                    <a:p>
                      <a:pPr marL="0" marR="0">
                        <a:lnSpc>
                          <a:spcPct val="115000"/>
                        </a:lnSpc>
                        <a:spcBef>
                          <a:spcPts val="0"/>
                        </a:spcBef>
                        <a:spcAft>
                          <a:spcPts val="0"/>
                        </a:spcAft>
                      </a:pPr>
                      <a:r>
                        <a:rPr lang="en-US" sz="900">
                          <a:effectLst/>
                        </a:rPr>
                        <a:t>Electronic Publication Date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2010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Type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Railroad map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Genre</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Maps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Owner</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Wisconsin Historical Society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Owner Collection</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dirty="0">
                          <a:effectLst/>
                        </a:rPr>
                        <a:t>Maps </a:t>
                      </a:r>
                      <a:endParaRPr lang="en-US" sz="900" dirty="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Owner Object ID</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GX902 R14 1921884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WHI Image ID</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68270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OCLC number</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(OCoLC)ocm46596303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File Format</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jpeg2000 </a:t>
                      </a:r>
                      <a:endParaRPr lang="en-US" sz="900">
                        <a:effectLst/>
                        <a:latin typeface="Calibri"/>
                        <a:ea typeface="Calibri"/>
                        <a:cs typeface="Times New Roman"/>
                      </a:endParaRPr>
                    </a:p>
                  </a:txBody>
                  <a:tcPr marL="8462" marR="8462" marT="8462" marB="8462"/>
                </a:tc>
              </a:tr>
              <a:tr h="473942">
                <a:tc>
                  <a:txBody>
                    <a:bodyPr/>
                    <a:lstStyle/>
                    <a:p>
                      <a:pPr marL="0" marR="0">
                        <a:lnSpc>
                          <a:spcPct val="115000"/>
                        </a:lnSpc>
                        <a:spcBef>
                          <a:spcPts val="0"/>
                        </a:spcBef>
                        <a:spcAft>
                          <a:spcPts val="0"/>
                        </a:spcAft>
                      </a:pPr>
                      <a:r>
                        <a:rPr lang="en-US" sz="900">
                          <a:effectLst/>
                        </a:rPr>
                        <a:t>Permissions Information</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a:effectLst/>
                        </a:rPr>
                        <a:t>Any map may be printed or downloaded at no cost for nonprofit educational use by teachers and students, or for private use by individual researchers. Nothing may be reproduced in any format for commercial purposes without prior permission from the Wisconsin Historical Society. </a:t>
                      </a:r>
                      <a:endParaRPr lang="en-US" sz="900">
                        <a:effectLst/>
                        <a:latin typeface="Calibri"/>
                        <a:ea typeface="Calibri"/>
                        <a:cs typeface="Times New Roman"/>
                      </a:endParaRPr>
                    </a:p>
                  </a:txBody>
                  <a:tcPr marL="8462" marR="8462" marT="8462" marB="8462"/>
                </a:tc>
              </a:tr>
              <a:tr h="170898">
                <a:tc>
                  <a:txBody>
                    <a:bodyPr/>
                    <a:lstStyle/>
                    <a:p>
                      <a:pPr marL="0" marR="0">
                        <a:lnSpc>
                          <a:spcPct val="115000"/>
                        </a:lnSpc>
                        <a:spcBef>
                          <a:spcPts val="0"/>
                        </a:spcBef>
                        <a:spcAft>
                          <a:spcPts val="0"/>
                        </a:spcAft>
                      </a:pPr>
                      <a:r>
                        <a:rPr lang="en-US" sz="900">
                          <a:effectLst/>
                        </a:rPr>
                        <a:t>Date Digital</a:t>
                      </a:r>
                      <a:endParaRPr lang="en-US" sz="900">
                        <a:effectLst/>
                        <a:latin typeface="Calibri"/>
                        <a:ea typeface="Calibri"/>
                        <a:cs typeface="Times New Roman"/>
                      </a:endParaRPr>
                    </a:p>
                  </a:txBody>
                  <a:tcPr marL="8462" marR="8462" marT="8462" marB="8462"/>
                </a:tc>
                <a:tc>
                  <a:txBody>
                    <a:bodyPr/>
                    <a:lstStyle/>
                    <a:p>
                      <a:pPr marL="0" marR="0">
                        <a:lnSpc>
                          <a:spcPct val="115000"/>
                        </a:lnSpc>
                        <a:spcBef>
                          <a:spcPts val="0"/>
                        </a:spcBef>
                        <a:spcAft>
                          <a:spcPts val="0"/>
                        </a:spcAft>
                      </a:pPr>
                      <a:r>
                        <a:rPr lang="en-US" sz="900" dirty="0">
                          <a:effectLst/>
                        </a:rPr>
                        <a:t>2009 </a:t>
                      </a:r>
                      <a:endParaRPr lang="en-US" sz="900" dirty="0">
                        <a:effectLst/>
                        <a:latin typeface="Calibri"/>
                        <a:ea typeface="Calibri"/>
                        <a:cs typeface="Times New Roman"/>
                      </a:endParaRPr>
                    </a:p>
                  </a:txBody>
                  <a:tcPr marL="8462" marR="8462" marT="8462" marB="8462"/>
                </a:tc>
              </a:tr>
            </a:tbl>
          </a:graphicData>
        </a:graphic>
      </p:graphicFrame>
      <p:sp>
        <p:nvSpPr>
          <p:cNvPr id="4" name="Slide Number Placeholder 3"/>
          <p:cNvSpPr>
            <a:spLocks noGrp="1"/>
          </p:cNvSpPr>
          <p:nvPr>
            <p:ph type="sldNum" sz="quarter" idx="12"/>
          </p:nvPr>
        </p:nvSpPr>
        <p:spPr/>
        <p:txBody>
          <a:bodyPr/>
          <a:lstStyle/>
          <a:p>
            <a:fld id="{D5695F64-24B3-4343-B033-67A047FC9792}" type="slidenum">
              <a:rPr lang="en-US" smtClean="0"/>
              <a:t>51</a:t>
            </a:fld>
            <a:endParaRPr lang="en-US"/>
          </a:p>
        </p:txBody>
      </p:sp>
      <p:sp>
        <p:nvSpPr>
          <p:cNvPr id="6" name="Rectangle 1"/>
          <p:cNvSpPr>
            <a:spLocks noChangeArrowheads="1"/>
          </p:cNvSpPr>
          <p:nvPr/>
        </p:nvSpPr>
        <p:spPr bwMode="auto">
          <a:xfrm>
            <a:off x="915988" y="1477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047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3200" dirty="0">
                <a:solidFill>
                  <a:schemeClr val="tx1"/>
                </a:solidFill>
                <a:effectLst>
                  <a:outerShdw blurRad="38100" dist="38100" dir="2700000" algn="tl">
                    <a:srgbClr val="000000">
                      <a:alpha val="43137"/>
                    </a:srgbClr>
                  </a:outerShdw>
                </a:effectLst>
                <a:latin typeface="Plantagenet Cherokee" pitchFamily="18" charset="0"/>
              </a:rPr>
              <a:t>1866 Land Grant Survey </a:t>
            </a:r>
            <a:r>
              <a:rPr lang="en-US" sz="3200" dirty="0" smtClean="0">
                <a:solidFill>
                  <a:schemeClr val="tx1"/>
                </a:solidFill>
                <a:effectLst>
                  <a:outerShdw blurRad="38100" dist="38100" dir="2700000" algn="tl">
                    <a:srgbClr val="000000">
                      <a:alpha val="43137"/>
                    </a:srgbClr>
                  </a:outerShdw>
                </a:effectLst>
                <a:latin typeface="Plantagenet Cherokee" pitchFamily="18" charset="0"/>
              </a:rPr>
              <a:t>Map</a:t>
            </a:r>
            <a:endParaRPr lang="en-US" sz="3200" dirty="0">
              <a:solidFill>
                <a:schemeClr val="tx1"/>
              </a:solidFill>
              <a:effectLst>
                <a:outerShdw blurRad="38100" dist="38100" dir="2700000" algn="tl">
                  <a:srgbClr val="000000">
                    <a:alpha val="43137"/>
                  </a:srgbClr>
                </a:outerShdw>
              </a:effectLst>
              <a:latin typeface="Plantagenet Cherokee"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1295400"/>
            <a:ext cx="5022402" cy="5412206"/>
          </a:xfrm>
        </p:spPr>
      </p:pic>
      <p:sp>
        <p:nvSpPr>
          <p:cNvPr id="3" name="Slide Number Placeholder 2"/>
          <p:cNvSpPr>
            <a:spLocks noGrp="1"/>
          </p:cNvSpPr>
          <p:nvPr>
            <p:ph type="sldNum" sz="quarter" idx="12"/>
          </p:nvPr>
        </p:nvSpPr>
        <p:spPr/>
        <p:txBody>
          <a:bodyPr/>
          <a:lstStyle/>
          <a:p>
            <a:fld id="{D5695F64-24B3-4343-B033-67A047FC9792}" type="slidenum">
              <a:rPr lang="en-US" smtClean="0"/>
              <a:t>52</a:t>
            </a:fld>
            <a:endParaRPr lang="en-US"/>
          </a:p>
        </p:txBody>
      </p:sp>
    </p:spTree>
    <p:extLst>
      <p:ext uri="{BB962C8B-B14F-4D97-AF65-F5344CB8AC3E}">
        <p14:creationId xmlns:p14="http://schemas.microsoft.com/office/powerpoint/2010/main" val="9223481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sz="3400" dirty="0">
                <a:latin typeface="Plantagenet Cherokee" pitchFamily="18" charset="0"/>
              </a:rPr>
              <a:t>1875 Right-of-Way Act Railroads</a:t>
            </a: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chor="ctr">
            <a:normAutofit fontScale="55000" lnSpcReduction="20000"/>
          </a:bodyPr>
          <a:lstStyle/>
          <a:p>
            <a:pPr marL="514350" lvl="0" indent="-514350">
              <a:buFont typeface="+mj-lt"/>
              <a:buAutoNum type="arabicPeriod"/>
            </a:pPr>
            <a:r>
              <a:rPr lang="en-US" dirty="0" smtClean="0">
                <a:latin typeface="Plantagenet Cherokee" pitchFamily="18" charset="0"/>
                <a:cs typeface="Aparajita" pitchFamily="34" charset="0"/>
              </a:rPr>
              <a:t>Chicago</a:t>
            </a:r>
            <a:r>
              <a:rPr lang="en-US" dirty="0">
                <a:latin typeface="Plantagenet Cherokee" pitchFamily="18" charset="0"/>
                <a:cs typeface="Aparajita" pitchFamily="34" charset="0"/>
              </a:rPr>
              <a:t>, St. Paul, Minneapolis &amp; Omaha Railway</a:t>
            </a:r>
          </a:p>
          <a:p>
            <a:pPr marL="514350" lvl="0" indent="-514350">
              <a:buFont typeface="+mj-lt"/>
              <a:buAutoNum type="arabicPeriod"/>
            </a:pPr>
            <a:r>
              <a:rPr lang="en-US" dirty="0">
                <a:latin typeface="Plantagenet Cherokee" pitchFamily="18" charset="0"/>
                <a:cs typeface="Aparajita" pitchFamily="34" charset="0"/>
              </a:rPr>
              <a:t>Chicago, Milwaukee &amp; St. Paul Ry. </a:t>
            </a:r>
          </a:p>
          <a:p>
            <a:pPr marL="514350" lvl="0" indent="-514350">
              <a:buFont typeface="+mj-lt"/>
              <a:buAutoNum type="arabicPeriod"/>
            </a:pPr>
            <a:r>
              <a:rPr lang="en-US" dirty="0">
                <a:latin typeface="Plantagenet Cherokee" pitchFamily="18" charset="0"/>
                <a:cs typeface="Aparajita" pitchFamily="34" charset="0"/>
              </a:rPr>
              <a:t>Duluth, South Shore &amp; Atlantic Ry. (successor to Detroit, Mackinac, &amp; Marquette Railroad and Duluth, Superior, &amp; Michigan Ry.)  </a:t>
            </a:r>
          </a:p>
          <a:p>
            <a:pPr marL="514350" lvl="0" indent="-514350">
              <a:buFont typeface="+mj-lt"/>
              <a:buAutoNum type="arabicPeriod"/>
            </a:pPr>
            <a:r>
              <a:rPr lang="en-US" dirty="0">
                <a:latin typeface="Plantagenet Cherokee" pitchFamily="18" charset="0"/>
                <a:cs typeface="Aparajita" pitchFamily="34" charset="0"/>
              </a:rPr>
              <a:t>Duluth, Superior, &amp; Michigan Ry. (later Duluth, South Shore &amp; Atlantic Ry.)</a:t>
            </a:r>
          </a:p>
          <a:p>
            <a:pPr marL="514350" lvl="0" indent="-514350">
              <a:buFont typeface="+mj-lt"/>
              <a:buAutoNum type="arabicPeriod"/>
            </a:pPr>
            <a:r>
              <a:rPr lang="en-US" dirty="0">
                <a:latin typeface="Plantagenet Cherokee" pitchFamily="18" charset="0"/>
                <a:cs typeface="Aparajita" pitchFamily="34" charset="0"/>
              </a:rPr>
              <a:t>Eastern Ry. of Minnesota.</a:t>
            </a:r>
          </a:p>
          <a:p>
            <a:pPr marL="514350" lvl="0" indent="-514350">
              <a:buFont typeface="+mj-lt"/>
              <a:buAutoNum type="arabicPeriod"/>
            </a:pPr>
            <a:r>
              <a:rPr lang="en-US" dirty="0">
                <a:latin typeface="Plantagenet Cherokee" pitchFamily="18" charset="0"/>
                <a:cs typeface="Aparajita" pitchFamily="34" charset="0"/>
              </a:rPr>
              <a:t>Minneapolis, Sault Ste. Marie &amp; Atlantic Ry.</a:t>
            </a:r>
          </a:p>
          <a:p>
            <a:pPr marL="514350" lvl="0" indent="-514350">
              <a:buFont typeface="+mj-lt"/>
              <a:buAutoNum type="arabicPeriod"/>
            </a:pPr>
            <a:r>
              <a:rPr lang="en-US" dirty="0">
                <a:latin typeface="Plantagenet Cherokee" pitchFamily="18" charset="0"/>
                <a:cs typeface="Aparajita" pitchFamily="34" charset="0"/>
              </a:rPr>
              <a:t>Princeton &amp; Western Railway</a:t>
            </a:r>
          </a:p>
          <a:p>
            <a:pPr marL="514350" lvl="0" indent="-514350">
              <a:buFont typeface="+mj-lt"/>
              <a:buAutoNum type="arabicPeriod"/>
            </a:pPr>
            <a:r>
              <a:rPr lang="en-US" dirty="0">
                <a:latin typeface="Plantagenet Cherokee" pitchFamily="18" charset="0"/>
                <a:cs typeface="Aparajita" pitchFamily="34" charset="0"/>
              </a:rPr>
              <a:t>Menominee River Railroad </a:t>
            </a:r>
          </a:p>
          <a:p>
            <a:pPr marL="514350" lvl="0" indent="-514350">
              <a:buFont typeface="+mj-lt"/>
              <a:buAutoNum type="arabicPeriod"/>
            </a:pPr>
            <a:r>
              <a:rPr lang="en-US" dirty="0">
                <a:latin typeface="Plantagenet Cherokee" pitchFamily="18" charset="0"/>
                <a:cs typeface="Aparajita" pitchFamily="34" charset="0"/>
              </a:rPr>
              <a:t>Milwaukee, Lake Shore and Western Railway</a:t>
            </a:r>
          </a:p>
          <a:p>
            <a:pPr marL="514350" lvl="0" indent="-514350">
              <a:buFont typeface="+mj-lt"/>
              <a:buAutoNum type="arabicPeriod"/>
            </a:pPr>
            <a:r>
              <a:rPr lang="en-US" dirty="0">
                <a:latin typeface="Plantagenet Cherokee" pitchFamily="18" charset="0"/>
                <a:cs typeface="Aparajita" pitchFamily="34" charset="0"/>
              </a:rPr>
              <a:t>Winona, Alma, &amp; Northern Ry. </a:t>
            </a:r>
          </a:p>
          <a:p>
            <a:pPr marL="514350" lvl="0" indent="-514350">
              <a:buFont typeface="+mj-lt"/>
              <a:buAutoNum type="arabicPeriod"/>
            </a:pPr>
            <a:r>
              <a:rPr lang="en-US" dirty="0">
                <a:latin typeface="Plantagenet Cherokee" pitchFamily="18" charset="0"/>
                <a:cs typeface="Aparajita" pitchFamily="34" charset="0"/>
              </a:rPr>
              <a:t>Wisconsin and Michigan Railroad </a:t>
            </a:r>
          </a:p>
          <a:p>
            <a:pPr marL="514350" lvl="0" indent="-514350">
              <a:buFont typeface="+mj-lt"/>
              <a:buAutoNum type="arabicPeriod"/>
            </a:pPr>
            <a:r>
              <a:rPr lang="en-US" dirty="0">
                <a:latin typeface="Plantagenet Cherokee" pitchFamily="18" charset="0"/>
                <a:cs typeface="Aparajita" pitchFamily="34" charset="0"/>
              </a:rPr>
              <a:t>Wisconsin Central </a:t>
            </a:r>
            <a:r>
              <a:rPr lang="en-US" dirty="0" smtClean="0">
                <a:latin typeface="Plantagenet Cherokee" pitchFamily="18" charset="0"/>
                <a:cs typeface="Aparajita" pitchFamily="34" charset="0"/>
              </a:rPr>
              <a:t>Railway</a:t>
            </a:r>
          </a:p>
          <a:p>
            <a:pPr marL="514350" lvl="0" indent="-514350">
              <a:buFont typeface="+mj-lt"/>
              <a:buAutoNum type="arabicPeriod"/>
            </a:pPr>
            <a:r>
              <a:rPr lang="en-US" dirty="0" err="1">
                <a:latin typeface="Plantagenet Cherokee" pitchFamily="18" charset="0"/>
                <a:cs typeface="Aparajita" pitchFamily="34" charset="0"/>
              </a:rPr>
              <a:t>Hazelhurst</a:t>
            </a:r>
            <a:r>
              <a:rPr lang="en-US" dirty="0">
                <a:latin typeface="Plantagenet Cherokee" pitchFamily="18" charset="0"/>
                <a:cs typeface="Aparajita" pitchFamily="34" charset="0"/>
              </a:rPr>
              <a:t> &amp; Southeastern Ry. (added between 1896 and 1903 based on GLO annual reports)</a:t>
            </a:r>
          </a:p>
          <a:p>
            <a:pPr marL="514350" indent="-514350">
              <a:buFont typeface="+mj-lt"/>
              <a:buAutoNum type="arabicPeriod"/>
            </a:pPr>
            <a:r>
              <a:rPr lang="en-US" dirty="0">
                <a:latin typeface="Plantagenet Cherokee" pitchFamily="18" charset="0"/>
                <a:cs typeface="Aparajita" pitchFamily="34" charset="0"/>
              </a:rPr>
              <a:t>Northern Pacific Ry. </a:t>
            </a:r>
          </a:p>
        </p:txBody>
      </p:sp>
      <p:sp>
        <p:nvSpPr>
          <p:cNvPr id="4" name="Slide Number Placeholder 3"/>
          <p:cNvSpPr>
            <a:spLocks noGrp="1"/>
          </p:cNvSpPr>
          <p:nvPr>
            <p:ph type="sldNum" sz="quarter" idx="12"/>
          </p:nvPr>
        </p:nvSpPr>
        <p:spPr/>
        <p:txBody>
          <a:bodyPr/>
          <a:lstStyle/>
          <a:p>
            <a:fld id="{D5695F64-24B3-4343-B033-67A047FC9792}" type="slidenum">
              <a:rPr lang="en-US" smtClean="0"/>
              <a:t>53</a:t>
            </a:fld>
            <a:endParaRPr lang="en-US"/>
          </a:p>
        </p:txBody>
      </p:sp>
    </p:spTree>
    <p:extLst>
      <p:ext uri="{BB962C8B-B14F-4D97-AF65-F5344CB8AC3E}">
        <p14:creationId xmlns:p14="http://schemas.microsoft.com/office/powerpoint/2010/main" val="3530998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a:ln>
            <a:no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a:normAutofit/>
          </a:bodyPr>
          <a:lstStyle/>
          <a:p>
            <a:r>
              <a:rPr lang="en-US" sz="3600" dirty="0">
                <a:latin typeface="Plantagenet Cherokee" pitchFamily="18" charset="0"/>
              </a:rPr>
              <a:t>State Law History of the </a:t>
            </a:r>
            <a:r>
              <a:rPr lang="en-US" sz="3600" dirty="0" smtClean="0">
                <a:latin typeface="Plantagenet Cherokee" pitchFamily="18" charset="0"/>
              </a:rPr>
              <a:t/>
            </a:r>
            <a:br>
              <a:rPr lang="en-US" sz="3600" dirty="0" smtClean="0">
                <a:latin typeface="Plantagenet Cherokee" pitchFamily="18" charset="0"/>
              </a:rPr>
            </a:br>
            <a:r>
              <a:rPr lang="en-US" sz="3600" dirty="0" smtClean="0">
                <a:latin typeface="Plantagenet Cherokee" pitchFamily="18" charset="0"/>
              </a:rPr>
              <a:t>Federal Land Grants</a:t>
            </a:r>
            <a:endParaRPr lang="en-US" sz="3600" dirty="0">
              <a:solidFill>
                <a:schemeClr val="lt1"/>
              </a:solidFill>
              <a:latin typeface="Plantagenet Cherokee" pitchFamily="18"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54</a:t>
            </a:fld>
            <a:endParaRPr lang="en-US"/>
          </a:p>
        </p:txBody>
      </p:sp>
    </p:spTree>
    <p:extLst>
      <p:ext uri="{BB962C8B-B14F-4D97-AF65-F5344CB8AC3E}">
        <p14:creationId xmlns:p14="http://schemas.microsoft.com/office/powerpoint/2010/main" val="1054938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r>
              <a:rPr lang="en-US" sz="3600" dirty="0" smtClean="0">
                <a:latin typeface="Plantagenet Cherokee" pitchFamily="18" charset="0"/>
              </a:rPr>
              <a:t>Northwest </a:t>
            </a:r>
            <a:r>
              <a:rPr lang="en-US" sz="3600" dirty="0">
                <a:latin typeface="Plantagenet Cherokee" pitchFamily="18" charset="0"/>
              </a:rPr>
              <a:t>Grant</a:t>
            </a:r>
          </a:p>
        </p:txBody>
      </p:sp>
      <p:sp>
        <p:nvSpPr>
          <p:cNvPr id="3" name="Slide Number Placeholder 2"/>
          <p:cNvSpPr>
            <a:spLocks noGrp="1"/>
          </p:cNvSpPr>
          <p:nvPr>
            <p:ph type="sldNum" sz="quarter" idx="12"/>
          </p:nvPr>
        </p:nvSpPr>
        <p:spPr/>
        <p:txBody>
          <a:bodyPr/>
          <a:lstStyle/>
          <a:p>
            <a:fld id="{D5695F64-24B3-4343-B033-67A047FC9792}" type="slidenum">
              <a:rPr lang="en-US" smtClean="0"/>
              <a:t>55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8944489"/>
              </p:ext>
            </p:extLst>
          </p:nvPr>
        </p:nvGraphicFramePr>
        <p:xfrm>
          <a:off x="723900" y="1524001"/>
          <a:ext cx="7696200" cy="4114800"/>
        </p:xfrm>
        <a:graphic>
          <a:graphicData uri="http://schemas.openxmlformats.org/drawingml/2006/table">
            <a:tbl>
              <a:tblPr firstRow="1" firstCol="1" bandRow="1">
                <a:tableStyleId>{5C22544A-7EE6-4342-B048-85BDC9FD1C3A}</a:tableStyleId>
              </a:tblPr>
              <a:tblGrid>
                <a:gridCol w="823789"/>
                <a:gridCol w="1428973"/>
                <a:gridCol w="944344"/>
                <a:gridCol w="2009242"/>
                <a:gridCol w="2489852"/>
              </a:tblGrid>
              <a:tr h="285038">
                <a:tc gridSpan="5">
                  <a:txBody>
                    <a:bodyPr/>
                    <a:lstStyle/>
                    <a:p>
                      <a:pPr marL="0" marR="0" algn="ctr">
                        <a:lnSpc>
                          <a:spcPct val="115000"/>
                        </a:lnSpc>
                        <a:spcBef>
                          <a:spcPts val="0"/>
                        </a:spcBef>
                        <a:spcAft>
                          <a:spcPts val="0"/>
                        </a:spcAft>
                      </a:pPr>
                      <a:r>
                        <a:rPr lang="en-US" sz="1600" dirty="0">
                          <a:effectLst/>
                        </a:rPr>
                        <a:t>Madison to Portage Segment</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037">
                <a:tc>
                  <a:txBody>
                    <a:bodyPr/>
                    <a:lstStyle/>
                    <a:p>
                      <a:pPr marL="0" marR="0">
                        <a:lnSpc>
                          <a:spcPct val="115000"/>
                        </a:lnSpc>
                        <a:spcBef>
                          <a:spcPts val="0"/>
                        </a:spcBef>
                        <a:spcAft>
                          <a:spcPts val="0"/>
                        </a:spcAft>
                      </a:pPr>
                      <a:r>
                        <a:rPr lang="en-US" sz="1400" dirty="0">
                          <a:effectLst/>
                        </a:rPr>
                        <a:t>Year</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State Law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Page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Railroad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Comments</a:t>
                      </a:r>
                      <a:endParaRPr lang="en-US" sz="1400">
                        <a:effectLst/>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a:effectLst/>
                        </a:rPr>
                        <a:t>1856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Ch. 118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137</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None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State accepts 1856 grant from US</a:t>
                      </a:r>
                      <a:endParaRPr lang="en-US" sz="1400">
                        <a:effectLst/>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a:effectLst/>
                        </a:rPr>
                        <a:t>1856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Ch. 122 General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217</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La Crosse &amp; Milwaukee  (L&amp;M)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For entire NW route; Later revoked</a:t>
                      </a:r>
                      <a:endParaRPr lang="en-US" sz="1400">
                        <a:effectLst/>
                        <a:latin typeface="Calibri"/>
                        <a:ea typeface="Calibri"/>
                        <a:cs typeface="Times New Roman"/>
                      </a:endParaRPr>
                    </a:p>
                  </a:txBody>
                  <a:tcPr marL="68580" marR="68580" marT="0" marB="0"/>
                </a:tc>
              </a:tr>
              <a:tr h="890619">
                <a:tc>
                  <a:txBody>
                    <a:bodyPr/>
                    <a:lstStyle/>
                    <a:p>
                      <a:pPr marL="0" marR="0">
                        <a:lnSpc>
                          <a:spcPct val="115000"/>
                        </a:lnSpc>
                        <a:spcBef>
                          <a:spcPts val="0"/>
                        </a:spcBef>
                        <a:spcAft>
                          <a:spcPts val="0"/>
                        </a:spcAft>
                      </a:pPr>
                      <a:r>
                        <a:rPr lang="en-US" sz="1400">
                          <a:effectLst/>
                        </a:rPr>
                        <a:t>1861</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Ch. 233 P&amp;L</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333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Sugar River Valley Railroad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Partially revokes grant to L&amp;M &amp; confers partial NW grant – Madison to Portage City </a:t>
                      </a:r>
                      <a:endParaRPr lang="en-US" sz="1400">
                        <a:effectLst/>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a:effectLst/>
                        </a:rPr>
                        <a:t>1866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Ch. 542, P&amp;L (Part Two)</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1345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Sugar River Valley Railroad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Extends time to 1869 and don’t have to build Columbus-Portage</a:t>
                      </a:r>
                      <a:endParaRPr lang="en-US" sz="1400">
                        <a:effectLst/>
                        <a:latin typeface="Calibri"/>
                        <a:ea typeface="Calibri"/>
                        <a:cs typeface="Times New Roman"/>
                      </a:endParaRPr>
                    </a:p>
                  </a:txBody>
                  <a:tcPr marL="68580" marR="68580" marT="0" marB="0"/>
                </a:tc>
              </a:tr>
              <a:tr h="890619">
                <a:tc>
                  <a:txBody>
                    <a:bodyPr/>
                    <a:lstStyle/>
                    <a:p>
                      <a:pPr marL="0" marR="0">
                        <a:lnSpc>
                          <a:spcPct val="115000"/>
                        </a:lnSpc>
                        <a:spcBef>
                          <a:spcPts val="0"/>
                        </a:spcBef>
                        <a:spcAft>
                          <a:spcPts val="0"/>
                        </a:spcAft>
                      </a:pPr>
                      <a:r>
                        <a:rPr lang="en-US" sz="1400">
                          <a:effectLst/>
                        </a:rPr>
                        <a:t>1870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Ch. 117 P&amp;L</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284</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Madison &amp; Portage Railroad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Confers all rights of Sugar River Valley Railroad to Madison &amp; Portage</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9256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3800" dirty="0" smtClean="0">
                <a:solidFill>
                  <a:schemeClr val="lt1"/>
                </a:solidFill>
                <a:latin typeface="Plantagenet Cherokee" pitchFamily="18" charset="0"/>
              </a:rPr>
              <a:t>Northwest </a:t>
            </a:r>
            <a:r>
              <a:rPr lang="en-US" sz="3800" dirty="0">
                <a:solidFill>
                  <a:schemeClr val="lt1"/>
                </a:solidFill>
                <a:latin typeface="Plantagenet Cherokee" pitchFamily="18" charset="0"/>
              </a:rPr>
              <a:t>Grant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9271956"/>
              </p:ext>
            </p:extLst>
          </p:nvPr>
        </p:nvGraphicFramePr>
        <p:xfrm>
          <a:off x="838200" y="1363396"/>
          <a:ext cx="7391401" cy="5001466"/>
        </p:xfrm>
        <a:graphic>
          <a:graphicData uri="http://schemas.openxmlformats.org/drawingml/2006/table">
            <a:tbl>
              <a:tblPr firstRow="1" firstCol="1" bandRow="1">
                <a:tableStyleId>{5C22544A-7EE6-4342-B048-85BDC9FD1C3A}</a:tableStyleId>
              </a:tblPr>
              <a:tblGrid>
                <a:gridCol w="785260"/>
                <a:gridCol w="1362138"/>
                <a:gridCol w="900177"/>
                <a:gridCol w="1915267"/>
                <a:gridCol w="2428559"/>
              </a:tblGrid>
              <a:tr h="234287">
                <a:tc gridSpan="5">
                  <a:txBody>
                    <a:bodyPr/>
                    <a:lstStyle/>
                    <a:p>
                      <a:pPr marL="0" marR="0" algn="ctr">
                        <a:lnSpc>
                          <a:spcPct val="115000"/>
                        </a:lnSpc>
                        <a:spcBef>
                          <a:spcPts val="0"/>
                        </a:spcBef>
                        <a:spcAft>
                          <a:spcPts val="0"/>
                        </a:spcAft>
                      </a:pPr>
                      <a:r>
                        <a:rPr lang="en-US" sz="1400" dirty="0">
                          <a:effectLst/>
                        </a:rPr>
                        <a:t>Portage - Tomah – Hudson – Superior &amp; Bayfield</a:t>
                      </a:r>
                      <a:endParaRPr lang="en-US" sz="1400" dirty="0">
                        <a:effectLst/>
                        <a:latin typeface="Calibri"/>
                        <a:ea typeface="Calibri"/>
                        <a:cs typeface="Times New Roman"/>
                      </a:endParaRPr>
                    </a:p>
                  </a:txBody>
                  <a:tcPr marL="67084" marR="67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186">
                <a:tc>
                  <a:txBody>
                    <a:bodyPr/>
                    <a:lstStyle/>
                    <a:p>
                      <a:pPr marL="0" marR="0">
                        <a:lnSpc>
                          <a:spcPct val="115000"/>
                        </a:lnSpc>
                        <a:spcBef>
                          <a:spcPts val="0"/>
                        </a:spcBef>
                        <a:spcAft>
                          <a:spcPts val="0"/>
                        </a:spcAft>
                      </a:pPr>
                      <a:r>
                        <a:rPr lang="en-US" sz="1200" dirty="0">
                          <a:effectLst/>
                        </a:rPr>
                        <a:t>Year</a:t>
                      </a:r>
                      <a:endParaRPr lang="en-US" sz="1200" dirty="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State Law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Page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Railroad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Comments</a:t>
                      </a:r>
                      <a:endParaRPr lang="en-US" sz="1200">
                        <a:effectLst/>
                        <a:latin typeface="Calibri"/>
                        <a:ea typeface="Calibri"/>
                        <a:cs typeface="Times New Roman"/>
                      </a:endParaRPr>
                    </a:p>
                  </a:txBody>
                  <a:tcPr marL="67084" marR="67084" marT="0" marB="0"/>
                </a:tc>
              </a:tr>
              <a:tr h="393600">
                <a:tc>
                  <a:txBody>
                    <a:bodyPr/>
                    <a:lstStyle/>
                    <a:p>
                      <a:pPr marL="0" marR="0">
                        <a:lnSpc>
                          <a:spcPct val="115000"/>
                        </a:lnSpc>
                        <a:spcBef>
                          <a:spcPts val="0"/>
                        </a:spcBef>
                        <a:spcAft>
                          <a:spcPts val="0"/>
                        </a:spcAft>
                      </a:pPr>
                      <a:r>
                        <a:rPr lang="en-US" sz="1200">
                          <a:effectLst/>
                        </a:rPr>
                        <a:t>1856</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118</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137</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None</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State accepts 1856 grant from US</a:t>
                      </a:r>
                      <a:endParaRPr lang="en-US" sz="1200">
                        <a:effectLst/>
                        <a:latin typeface="Calibri"/>
                        <a:ea typeface="Calibri"/>
                        <a:cs typeface="Times New Roman"/>
                      </a:endParaRPr>
                    </a:p>
                  </a:txBody>
                  <a:tcPr marL="67084" marR="67084" marT="0" marB="0"/>
                </a:tc>
              </a:tr>
              <a:tr h="402374">
                <a:tc>
                  <a:txBody>
                    <a:bodyPr/>
                    <a:lstStyle/>
                    <a:p>
                      <a:pPr marL="0" marR="0">
                        <a:lnSpc>
                          <a:spcPct val="115000"/>
                        </a:lnSpc>
                        <a:spcBef>
                          <a:spcPts val="0"/>
                        </a:spcBef>
                        <a:spcAft>
                          <a:spcPts val="0"/>
                        </a:spcAft>
                      </a:pPr>
                      <a:r>
                        <a:rPr lang="en-US" sz="1200">
                          <a:effectLst/>
                        </a:rPr>
                        <a:t>1856</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122 General (Gen’l) 1856</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217</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La Crosse &amp; Milwaukee (L&amp;M)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For entire NW route; Later revoked</a:t>
                      </a:r>
                      <a:endParaRPr lang="en-US" sz="1200">
                        <a:effectLst/>
                        <a:latin typeface="Calibri"/>
                        <a:ea typeface="Calibri"/>
                        <a:cs typeface="Times New Roman"/>
                      </a:endParaRPr>
                    </a:p>
                  </a:txBody>
                  <a:tcPr marL="67084" marR="67084" marT="0" marB="0"/>
                </a:tc>
              </a:tr>
              <a:tr h="603561">
                <a:tc>
                  <a:txBody>
                    <a:bodyPr/>
                    <a:lstStyle/>
                    <a:p>
                      <a:pPr marL="0" marR="0">
                        <a:lnSpc>
                          <a:spcPct val="115000"/>
                        </a:lnSpc>
                        <a:spcBef>
                          <a:spcPts val="0"/>
                        </a:spcBef>
                        <a:spcAft>
                          <a:spcPts val="0"/>
                        </a:spcAft>
                      </a:pPr>
                      <a:r>
                        <a:rPr lang="en-US" sz="1200">
                          <a:effectLst/>
                        </a:rPr>
                        <a:t>1857</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dirty="0">
                          <a:effectLst/>
                        </a:rPr>
                        <a:t>Ch. 230 Private &amp; Local (P&amp;L) 1857</a:t>
                      </a:r>
                      <a:endParaRPr lang="en-US" sz="1200" dirty="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529</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St. Croix &amp; Lake Superior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Partially revokes grant to L&amp;M &amp; confers partial NW grant – Lake St. Croix to Bayfield &amp; Superior </a:t>
                      </a:r>
                      <a:endParaRPr lang="en-US" sz="1200">
                        <a:effectLst/>
                        <a:latin typeface="Calibri"/>
                        <a:ea typeface="Calibri"/>
                        <a:cs typeface="Times New Roman"/>
                      </a:endParaRPr>
                    </a:p>
                  </a:txBody>
                  <a:tcPr marL="67084" marR="67084" marT="0" marB="0"/>
                </a:tc>
              </a:tr>
              <a:tr h="804748">
                <a:tc>
                  <a:txBody>
                    <a:bodyPr/>
                    <a:lstStyle/>
                    <a:p>
                      <a:pPr marL="0" marR="0">
                        <a:lnSpc>
                          <a:spcPct val="115000"/>
                        </a:lnSpc>
                        <a:spcBef>
                          <a:spcPts val="0"/>
                        </a:spcBef>
                        <a:spcAft>
                          <a:spcPts val="0"/>
                        </a:spcAft>
                      </a:pPr>
                      <a:r>
                        <a:rPr lang="en-US" sz="1200">
                          <a:effectLst/>
                        </a:rPr>
                        <a:t>1863</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243 SUPP. TO P&amp;L</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47 (Online version has pages missing)</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Tomah &amp; Lake St. Croix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Partially revokes L&amp;M grant and confers partial NW grant – Tomah to Black River Falls to Lake St. Croix</a:t>
                      </a:r>
                      <a:endParaRPr lang="en-US" sz="1200">
                        <a:effectLst/>
                        <a:latin typeface="Calibri"/>
                        <a:ea typeface="Calibri"/>
                        <a:cs typeface="Times New Roman"/>
                      </a:endParaRPr>
                    </a:p>
                  </a:txBody>
                  <a:tcPr marL="67084" marR="67084" marT="0" marB="0"/>
                </a:tc>
              </a:tr>
              <a:tr h="804748">
                <a:tc>
                  <a:txBody>
                    <a:bodyPr/>
                    <a:lstStyle/>
                    <a:p>
                      <a:pPr marL="0" marR="0">
                        <a:lnSpc>
                          <a:spcPct val="115000"/>
                        </a:lnSpc>
                        <a:spcBef>
                          <a:spcPts val="0"/>
                        </a:spcBef>
                        <a:spcAft>
                          <a:spcPts val="0"/>
                        </a:spcAft>
                      </a:pPr>
                      <a:r>
                        <a:rPr lang="en-US" sz="1200">
                          <a:effectLst/>
                        </a:rPr>
                        <a:t>1865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232 Gen’l.</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265</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Tomah &amp; Lake St. Croix</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dirty="0">
                          <a:effectLst/>
                        </a:rPr>
                        <a:t>Confirms Tomah to Black River Falls to Lake St. Croix grant after Congress Act of 1864 amended the 1856 grant.</a:t>
                      </a:r>
                      <a:endParaRPr lang="en-US" sz="1200" dirty="0">
                        <a:effectLst/>
                        <a:latin typeface="Calibri"/>
                        <a:ea typeface="Calibri"/>
                        <a:cs typeface="Times New Roman"/>
                      </a:endParaRPr>
                    </a:p>
                  </a:txBody>
                  <a:tcPr marL="67084" marR="67084" marT="0" marB="0"/>
                </a:tc>
              </a:tr>
              <a:tr h="603561">
                <a:tc>
                  <a:txBody>
                    <a:bodyPr/>
                    <a:lstStyle/>
                    <a:p>
                      <a:pPr marL="0" marR="0">
                        <a:lnSpc>
                          <a:spcPct val="115000"/>
                        </a:lnSpc>
                        <a:spcBef>
                          <a:spcPts val="0"/>
                        </a:spcBef>
                        <a:spcAft>
                          <a:spcPts val="0"/>
                        </a:spcAft>
                      </a:pPr>
                      <a:r>
                        <a:rPr lang="en-US" sz="1200">
                          <a:effectLst/>
                        </a:rPr>
                        <a:t>1865</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174 Gen’l.</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153</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St. Croix &amp; Lake Superior  Railroad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Confirmed Partial NW grant –  Lake St. Croix to Bayfield &amp; Superior under grants of 1856 </a:t>
                      </a:r>
                      <a:endParaRPr lang="en-US" sz="1200">
                        <a:effectLst/>
                        <a:latin typeface="Calibri"/>
                        <a:ea typeface="Calibri"/>
                        <a:cs typeface="Times New Roman"/>
                      </a:endParaRPr>
                    </a:p>
                  </a:txBody>
                  <a:tcPr marL="67084" marR="67084" marT="0" marB="0"/>
                </a:tc>
              </a:tr>
              <a:tr h="787198">
                <a:tc>
                  <a:txBody>
                    <a:bodyPr/>
                    <a:lstStyle/>
                    <a:p>
                      <a:pPr marL="0" marR="0">
                        <a:lnSpc>
                          <a:spcPct val="115000"/>
                        </a:lnSpc>
                        <a:spcBef>
                          <a:spcPts val="0"/>
                        </a:spcBef>
                        <a:spcAft>
                          <a:spcPts val="0"/>
                        </a:spcAft>
                      </a:pPr>
                      <a:r>
                        <a:rPr lang="en-US" sz="1200" dirty="0">
                          <a:effectLst/>
                        </a:rPr>
                        <a:t>1865</a:t>
                      </a:r>
                      <a:endParaRPr lang="en-US" sz="1200" dirty="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Ch. 175 Gen’l.</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154</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a:effectLst/>
                        </a:rPr>
                        <a:t>St. Croix &amp; Lake Superior  Railroad </a:t>
                      </a:r>
                      <a:endParaRPr lang="en-US" sz="1200">
                        <a:effectLst/>
                        <a:latin typeface="Calibri"/>
                        <a:ea typeface="Calibri"/>
                        <a:cs typeface="Times New Roman"/>
                      </a:endParaRPr>
                    </a:p>
                  </a:txBody>
                  <a:tcPr marL="67084" marR="67084" marT="0" marB="0"/>
                </a:tc>
                <a:tc>
                  <a:txBody>
                    <a:bodyPr/>
                    <a:lstStyle/>
                    <a:p>
                      <a:pPr marL="0" marR="0">
                        <a:lnSpc>
                          <a:spcPct val="115000"/>
                        </a:lnSpc>
                        <a:spcBef>
                          <a:spcPts val="0"/>
                        </a:spcBef>
                        <a:spcAft>
                          <a:spcPts val="0"/>
                        </a:spcAft>
                      </a:pPr>
                      <a:r>
                        <a:rPr lang="en-US" sz="1200" dirty="0">
                          <a:effectLst/>
                        </a:rPr>
                        <a:t>Conferred Partial NW grant – Lake St. Croix to Bayfield &amp; Superior under grants of 1856 &amp; 1864.</a:t>
                      </a:r>
                      <a:endParaRPr lang="en-US" sz="1200" dirty="0">
                        <a:effectLst/>
                        <a:latin typeface="Calibri"/>
                        <a:ea typeface="Calibri"/>
                        <a:cs typeface="Times New Roman"/>
                      </a:endParaRPr>
                    </a:p>
                  </a:txBody>
                  <a:tcPr marL="67084" marR="67084" marT="0" marB="0"/>
                </a:tc>
              </a:tr>
            </a:tbl>
          </a:graphicData>
        </a:graphic>
      </p:graphicFrame>
      <p:sp>
        <p:nvSpPr>
          <p:cNvPr id="4" name="Slide Number Placeholder 3"/>
          <p:cNvSpPr>
            <a:spLocks noGrp="1"/>
          </p:cNvSpPr>
          <p:nvPr>
            <p:ph type="sldNum" sz="quarter" idx="12"/>
          </p:nvPr>
        </p:nvSpPr>
        <p:spPr/>
        <p:txBody>
          <a:bodyPr/>
          <a:lstStyle/>
          <a:p>
            <a:fld id="{D5695F64-24B3-4343-B033-67A047FC9792}" type="slidenum">
              <a:rPr lang="en-US" smtClean="0"/>
              <a:t>56</a:t>
            </a:fld>
            <a:endParaRPr lang="en-US"/>
          </a:p>
        </p:txBody>
      </p:sp>
    </p:spTree>
    <p:extLst>
      <p:ext uri="{BB962C8B-B14F-4D97-AF65-F5344CB8AC3E}">
        <p14:creationId xmlns:p14="http://schemas.microsoft.com/office/powerpoint/2010/main" val="576650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3800" dirty="0" smtClean="0">
                <a:solidFill>
                  <a:schemeClr val="lt1"/>
                </a:solidFill>
                <a:latin typeface="Plantagenet Cherokee" pitchFamily="18" charset="0"/>
              </a:rPr>
              <a:t>Northwest </a:t>
            </a:r>
            <a:r>
              <a:rPr lang="en-US" sz="3800" dirty="0">
                <a:solidFill>
                  <a:schemeClr val="lt1"/>
                </a:solidFill>
                <a:latin typeface="Plantagenet Cherokee" pitchFamily="18" charset="0"/>
              </a:rPr>
              <a:t>Grant</a:t>
            </a:r>
          </a:p>
        </p:txBody>
      </p:sp>
      <p:sp>
        <p:nvSpPr>
          <p:cNvPr id="3" name="Slide Number Placeholder 2"/>
          <p:cNvSpPr>
            <a:spLocks noGrp="1"/>
          </p:cNvSpPr>
          <p:nvPr>
            <p:ph type="sldNum" sz="quarter" idx="12"/>
          </p:nvPr>
        </p:nvSpPr>
        <p:spPr/>
        <p:txBody>
          <a:bodyPr/>
          <a:lstStyle/>
          <a:p>
            <a:fld id="{D5695F64-24B3-4343-B033-67A047FC9792}" type="slidenum">
              <a:rPr lang="en-US" smtClean="0"/>
              <a:t>57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1910640"/>
              </p:ext>
            </p:extLst>
          </p:nvPr>
        </p:nvGraphicFramePr>
        <p:xfrm>
          <a:off x="647701" y="1371601"/>
          <a:ext cx="7848599" cy="4441696"/>
        </p:xfrm>
        <a:graphic>
          <a:graphicData uri="http://schemas.openxmlformats.org/drawingml/2006/table">
            <a:tbl>
              <a:tblPr firstRow="1" firstCol="1" bandRow="1">
                <a:tableStyleId>{5C22544A-7EE6-4342-B048-85BDC9FD1C3A}</a:tableStyleId>
              </a:tblPr>
              <a:tblGrid>
                <a:gridCol w="833833"/>
                <a:gridCol w="1446394"/>
                <a:gridCol w="955856"/>
                <a:gridCol w="2033737"/>
                <a:gridCol w="2578779"/>
              </a:tblGrid>
              <a:tr h="278851">
                <a:tc gridSpan="5">
                  <a:txBody>
                    <a:bodyPr/>
                    <a:lstStyle/>
                    <a:p>
                      <a:pPr marL="0" marR="0" algn="ctr">
                        <a:lnSpc>
                          <a:spcPct val="115000"/>
                        </a:lnSpc>
                        <a:spcBef>
                          <a:spcPts val="0"/>
                        </a:spcBef>
                        <a:spcAft>
                          <a:spcPts val="0"/>
                        </a:spcAft>
                      </a:pPr>
                      <a:r>
                        <a:rPr lang="en-US" sz="1400" dirty="0" smtClean="0">
                          <a:effectLst/>
                        </a:rPr>
                        <a:t>Portage - Tomah – Hudson – Superior &amp; Bayfield</a:t>
                      </a:r>
                      <a:endParaRPr lang="en-US" sz="1400"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r>
              <a:tr h="438194">
                <a:tc>
                  <a:txBody>
                    <a:bodyPr/>
                    <a:lstStyle/>
                    <a:p>
                      <a:pPr marL="0" marR="0">
                        <a:lnSpc>
                          <a:spcPct val="115000"/>
                        </a:lnSpc>
                        <a:spcBef>
                          <a:spcPts val="0"/>
                        </a:spcBef>
                        <a:spcAft>
                          <a:spcPts val="0"/>
                        </a:spcAft>
                      </a:pPr>
                      <a:r>
                        <a:rPr lang="en-US" sz="1100" dirty="0">
                          <a:effectLst/>
                        </a:rPr>
                        <a:t>1871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113 P&amp;L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168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Tomah &amp; Lake St. Croix (West Wisconsin)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Repeals grant of Tomah-Lake St. </a:t>
                      </a:r>
                      <a:r>
                        <a:rPr lang="en-US" sz="1100" dirty="0" smtClean="0">
                          <a:effectLst/>
                        </a:rPr>
                        <a:t>Croix portion of route.</a:t>
                      </a:r>
                      <a:endParaRPr lang="en-US" sz="1100" dirty="0">
                        <a:effectLst/>
                        <a:latin typeface="Calibri"/>
                        <a:ea typeface="Calibri"/>
                        <a:cs typeface="Times New Roman"/>
                      </a:endParaRPr>
                    </a:p>
                  </a:txBody>
                  <a:tcPr marL="68580" marR="68580" marT="0" marB="0"/>
                </a:tc>
              </a:tr>
              <a:tr h="438194">
                <a:tc>
                  <a:txBody>
                    <a:bodyPr/>
                    <a:lstStyle/>
                    <a:p>
                      <a:pPr marL="0" marR="0">
                        <a:lnSpc>
                          <a:spcPct val="115000"/>
                        </a:lnSpc>
                        <a:spcBef>
                          <a:spcPts val="0"/>
                        </a:spcBef>
                        <a:spcAft>
                          <a:spcPts val="0"/>
                        </a:spcAft>
                      </a:pPr>
                      <a:r>
                        <a:rPr lang="en-US" sz="1100">
                          <a:effectLst/>
                        </a:rPr>
                        <a:t>1872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46 P&amp;L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138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Tomah &amp; Lake St. Croix (West Wisconsin)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Reinstates land grant that was repealed in </a:t>
                      </a:r>
                      <a:r>
                        <a:rPr lang="en-US" sz="1100" dirty="0" err="1">
                          <a:effectLst/>
                        </a:rPr>
                        <a:t>ch.</a:t>
                      </a:r>
                      <a:r>
                        <a:rPr lang="en-US" sz="1100" dirty="0">
                          <a:effectLst/>
                        </a:rPr>
                        <a:t> </a:t>
                      </a:r>
                      <a:r>
                        <a:rPr lang="en-US" sz="1100" dirty="0" smtClean="0">
                          <a:effectLst/>
                        </a:rPr>
                        <a:t>113</a:t>
                      </a:r>
                      <a:r>
                        <a:rPr lang="en-US" sz="1100" dirty="0">
                          <a:effectLst/>
                        </a:rPr>
                        <a:t>, P&amp;L 1871.</a:t>
                      </a:r>
                      <a:endParaRPr lang="en-US" sz="1100" dirty="0">
                        <a:effectLst/>
                        <a:latin typeface="Calibri"/>
                        <a:ea typeface="Calibri"/>
                        <a:cs typeface="Times New Roman"/>
                      </a:endParaRPr>
                    </a:p>
                  </a:txBody>
                  <a:tcPr marL="68580" marR="68580" marT="0" marB="0"/>
                </a:tc>
              </a:tr>
              <a:tr h="438194">
                <a:tc>
                  <a:txBody>
                    <a:bodyPr/>
                    <a:lstStyle/>
                    <a:p>
                      <a:pPr marL="0" marR="0">
                        <a:lnSpc>
                          <a:spcPct val="115000"/>
                        </a:lnSpc>
                        <a:spcBef>
                          <a:spcPts val="0"/>
                        </a:spcBef>
                        <a:spcAft>
                          <a:spcPts val="0"/>
                        </a:spcAft>
                      </a:pPr>
                      <a:r>
                        <a:rPr lang="en-US" sz="1100">
                          <a:effectLst/>
                        </a:rPr>
                        <a:t>1872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83 P&amp;L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176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St. Croix &amp; Lake Superior  Railroad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Repeals charter in </a:t>
                      </a:r>
                      <a:r>
                        <a:rPr lang="en-US" sz="1100" dirty="0" err="1">
                          <a:effectLst/>
                        </a:rPr>
                        <a:t>ch.</a:t>
                      </a:r>
                      <a:r>
                        <a:rPr lang="en-US" sz="1100" dirty="0">
                          <a:effectLst/>
                        </a:rPr>
                        <a:t> 74 of 1854 for this railroad. </a:t>
                      </a:r>
                      <a:endParaRPr lang="en-US" sz="1100" dirty="0">
                        <a:effectLst/>
                        <a:latin typeface="Calibri"/>
                        <a:ea typeface="Calibri"/>
                        <a:cs typeface="Times New Roman"/>
                      </a:endParaRPr>
                    </a:p>
                  </a:txBody>
                  <a:tcPr marL="68580" marR="68580" marT="0" marB="0"/>
                </a:tc>
              </a:tr>
              <a:tr h="438194">
                <a:tc>
                  <a:txBody>
                    <a:bodyPr/>
                    <a:lstStyle/>
                    <a:p>
                      <a:pPr marL="0" marR="0">
                        <a:lnSpc>
                          <a:spcPct val="115000"/>
                        </a:lnSpc>
                        <a:spcBef>
                          <a:spcPts val="0"/>
                        </a:spcBef>
                        <a:spcAft>
                          <a:spcPts val="0"/>
                        </a:spcAft>
                      </a:pPr>
                      <a:r>
                        <a:rPr lang="en-US" sz="1100">
                          <a:effectLst/>
                        </a:rPr>
                        <a:t>1872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89 P&amp;L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181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St. Croix &amp; Lake Superior  Railroad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Revokes land grant in ch. 175 of 1865 above</a:t>
                      </a:r>
                      <a:endParaRPr lang="en-US" sz="1100">
                        <a:effectLst/>
                        <a:latin typeface="Calibri"/>
                        <a:ea typeface="Calibri"/>
                        <a:cs typeface="Times New Roman"/>
                      </a:endParaRPr>
                    </a:p>
                  </a:txBody>
                  <a:tcPr marL="68580" marR="68580" marT="0" marB="0"/>
                </a:tc>
              </a:tr>
              <a:tr h="438194">
                <a:tc>
                  <a:txBody>
                    <a:bodyPr/>
                    <a:lstStyle/>
                    <a:p>
                      <a:pPr marL="0" marR="0">
                        <a:lnSpc>
                          <a:spcPct val="115000"/>
                        </a:lnSpc>
                        <a:spcBef>
                          <a:spcPts val="0"/>
                        </a:spcBef>
                        <a:spcAft>
                          <a:spcPts val="0"/>
                        </a:spcAft>
                      </a:pPr>
                      <a:r>
                        <a:rPr lang="en-US" sz="1100">
                          <a:effectLst/>
                        </a:rPr>
                        <a:t>1872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98 P&amp;L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Wisconsin Railroad Land Mortgage Co.</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Named successor to lands granted to L&amp;M Railroad.</a:t>
                      </a:r>
                      <a:endParaRPr lang="en-US" sz="1100">
                        <a:effectLst/>
                        <a:latin typeface="Calibri"/>
                        <a:ea typeface="Calibri"/>
                        <a:cs typeface="Times New Roman"/>
                      </a:endParaRPr>
                    </a:p>
                  </a:txBody>
                  <a:tcPr marL="68580" marR="68580" marT="0" marB="0"/>
                </a:tc>
              </a:tr>
              <a:tr h="1095486">
                <a:tc>
                  <a:txBody>
                    <a:bodyPr/>
                    <a:lstStyle/>
                    <a:p>
                      <a:pPr marL="0" marR="0">
                        <a:lnSpc>
                          <a:spcPct val="115000"/>
                        </a:lnSpc>
                        <a:spcBef>
                          <a:spcPts val="0"/>
                        </a:spcBef>
                        <a:spcAft>
                          <a:spcPts val="0"/>
                        </a:spcAft>
                      </a:pPr>
                      <a:r>
                        <a:rPr lang="en-US" sz="1100">
                          <a:effectLst/>
                        </a:rPr>
                        <a:t>1873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Ch. 31 </a:t>
                      </a:r>
                      <a:r>
                        <a:rPr lang="en-US" sz="1100" dirty="0" err="1">
                          <a:effectLst/>
                        </a:rPr>
                        <a:t>Gen’l</a:t>
                      </a:r>
                      <a:r>
                        <a:rPr lang="en-US" sz="1100" dirty="0">
                          <a:effectLst/>
                        </a:rPr>
                        <a: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West Wisconsin Ry. (former Tomah &amp; Lake St. Croix)</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Relay the tracks Warrens Mill to Tomah or lose grant from ch. 243 of P&amp;L laws of 1863; references earlier construction from Warren’s Mill to Camp Douglas to Elroy.</a:t>
                      </a:r>
                      <a:endParaRPr lang="en-US" sz="1100">
                        <a:effectLst/>
                        <a:latin typeface="Calibri"/>
                        <a:ea typeface="Calibri"/>
                        <a:cs typeface="Times New Roman"/>
                      </a:endParaRPr>
                    </a:p>
                  </a:txBody>
                  <a:tcPr marL="68580" marR="68580" marT="0" marB="0"/>
                </a:tc>
              </a:tr>
              <a:tr h="876389">
                <a:tc>
                  <a:txBody>
                    <a:bodyPr/>
                    <a:lstStyle/>
                    <a:p>
                      <a:pPr marL="0" marR="0">
                        <a:lnSpc>
                          <a:spcPct val="115000"/>
                        </a:lnSpc>
                        <a:spcBef>
                          <a:spcPts val="0"/>
                        </a:spcBef>
                        <a:spcAft>
                          <a:spcPts val="0"/>
                        </a:spcAft>
                      </a:pPr>
                      <a:r>
                        <a:rPr lang="en-US" sz="1100">
                          <a:effectLst/>
                        </a:rPr>
                        <a:t>1873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Ch. 176 Gen’l.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406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Milwaukee &amp; St. Paul Railroad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Conferred NW grant – Lake St. Croix to Bayfield &amp; Superior under grants of 1856 &amp; 1864. Forfeited by failure to meet conditions.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44366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0">
            <a:schemeClr val="accent1"/>
          </a:lnRef>
          <a:fillRef idx="3">
            <a:schemeClr val="accent1"/>
          </a:fillRef>
          <a:effectRef idx="3">
            <a:schemeClr val="accent1"/>
          </a:effectRef>
          <a:fontRef idx="minor">
            <a:schemeClr val="lt1"/>
          </a:fontRef>
        </p:style>
        <p:txBody>
          <a:bodyPr>
            <a:normAutofit/>
          </a:bodyPr>
          <a:lstStyle/>
          <a:p>
            <a:r>
              <a:rPr lang="en-US" sz="3400" dirty="0" smtClean="0">
                <a:solidFill>
                  <a:schemeClr val="lt1"/>
                </a:solidFill>
                <a:latin typeface="Plantagenet Cherokee" pitchFamily="18" charset="0"/>
              </a:rPr>
              <a:t>Northwest </a:t>
            </a:r>
            <a:r>
              <a:rPr lang="en-US" sz="3400" dirty="0">
                <a:solidFill>
                  <a:schemeClr val="lt1"/>
                </a:solidFill>
                <a:latin typeface="Plantagenet Cherokee" pitchFamily="18" charset="0"/>
              </a:rPr>
              <a:t>Grant</a:t>
            </a:r>
          </a:p>
        </p:txBody>
      </p:sp>
      <p:sp>
        <p:nvSpPr>
          <p:cNvPr id="3" name="Slide Number Placeholder 2"/>
          <p:cNvSpPr>
            <a:spLocks noGrp="1"/>
          </p:cNvSpPr>
          <p:nvPr>
            <p:ph type="sldNum" sz="quarter" idx="12"/>
          </p:nvPr>
        </p:nvSpPr>
        <p:spPr/>
        <p:txBody>
          <a:bodyPr/>
          <a:lstStyle/>
          <a:p>
            <a:fld id="{D5695F64-24B3-4343-B033-67A047FC9792}" type="slidenum">
              <a:rPr lang="en-US" smtClean="0"/>
              <a:t>58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6331224"/>
              </p:ext>
            </p:extLst>
          </p:nvPr>
        </p:nvGraphicFramePr>
        <p:xfrm>
          <a:off x="723901" y="1447799"/>
          <a:ext cx="7696199" cy="4648201"/>
        </p:xfrm>
        <a:graphic>
          <a:graphicData uri="http://schemas.openxmlformats.org/drawingml/2006/table">
            <a:tbl>
              <a:tblPr firstRow="1" firstCol="1" bandRow="1">
                <a:tableStyleId>{5C22544A-7EE6-4342-B048-85BDC9FD1C3A}</a:tableStyleId>
              </a:tblPr>
              <a:tblGrid>
                <a:gridCol w="817641"/>
                <a:gridCol w="1418309"/>
                <a:gridCol w="937296"/>
                <a:gridCol w="1994247"/>
                <a:gridCol w="2528706"/>
              </a:tblGrid>
              <a:tr h="332535">
                <a:tc gridSpan="5">
                  <a:txBody>
                    <a:bodyPr/>
                    <a:lstStyle/>
                    <a:p>
                      <a:pPr marL="0" marR="0" algn="ctr">
                        <a:lnSpc>
                          <a:spcPct val="115000"/>
                        </a:lnSpc>
                        <a:spcBef>
                          <a:spcPts val="0"/>
                        </a:spcBef>
                        <a:spcAft>
                          <a:spcPts val="0"/>
                        </a:spcAft>
                      </a:pPr>
                      <a:r>
                        <a:rPr lang="en-US" sz="1400" dirty="0" smtClean="0">
                          <a:effectLst/>
                        </a:rPr>
                        <a:t>Portage - Tomah – Hudson – Superior &amp; Bayfield</a:t>
                      </a:r>
                      <a:endParaRPr lang="en-US" sz="1400" dirty="0">
                        <a:effectLst/>
                        <a:latin typeface="Calibri"/>
                        <a:ea typeface="Calibri"/>
                        <a:cs typeface="Times New Roman"/>
                      </a:endParaRPr>
                    </a:p>
                  </a:txBody>
                  <a:tcPr marL="59631" marR="59631" marT="0" marB="0"/>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9631" marR="59631" marT="0" marB="0"/>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9631" marR="59631" marT="0" marB="0"/>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9631" marR="59631" marT="0" marB="0"/>
                </a:tc>
                <a:tc hMerge="1">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9631" marR="59631" marT="0" marB="0"/>
                </a:tc>
              </a:tr>
              <a:tr h="916618">
                <a:tc>
                  <a:txBody>
                    <a:bodyPr/>
                    <a:lstStyle/>
                    <a:p>
                      <a:pPr marL="0" marR="0">
                        <a:lnSpc>
                          <a:spcPct val="115000"/>
                        </a:lnSpc>
                        <a:spcBef>
                          <a:spcPts val="0"/>
                        </a:spcBef>
                        <a:spcAft>
                          <a:spcPts val="0"/>
                        </a:spcAft>
                      </a:pPr>
                      <a:r>
                        <a:rPr lang="en-US" sz="1200" dirty="0">
                          <a:effectLst/>
                        </a:rPr>
                        <a:t>1874</a:t>
                      </a:r>
                      <a:endParaRPr lang="en-US" sz="1200" dirty="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Ch. 126 </a:t>
                      </a:r>
                      <a:r>
                        <a:rPr lang="en-US" sz="1200" dirty="0" err="1">
                          <a:effectLst/>
                        </a:rPr>
                        <a:t>Gen’l</a:t>
                      </a:r>
                      <a:r>
                        <a:rPr lang="en-US" sz="1200" dirty="0">
                          <a:effectLst/>
                        </a:rPr>
                        <a:t>.</a:t>
                      </a:r>
                      <a:endParaRPr lang="en-US" sz="1200" dirty="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186</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No. Wisc. Ry (later Chicago, St. Paul, Minneapolis &amp; Omaha Railway Company or “Omaha Road”) </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Conferred NW grant – Lake St. Croix to Bayfield under grants of 1856 &amp; 1864. </a:t>
                      </a:r>
                      <a:endParaRPr lang="en-US" sz="1200" dirty="0">
                        <a:effectLst/>
                        <a:latin typeface="Calibri"/>
                        <a:ea typeface="Calibri"/>
                        <a:cs typeface="Times New Roman"/>
                      </a:endParaRPr>
                    </a:p>
                  </a:txBody>
                  <a:tcPr marL="59631" marR="59631" marT="0" marB="0"/>
                </a:tc>
              </a:tr>
              <a:tr h="732048">
                <a:tc>
                  <a:txBody>
                    <a:bodyPr/>
                    <a:lstStyle/>
                    <a:p>
                      <a:pPr marL="0" marR="0">
                        <a:lnSpc>
                          <a:spcPct val="115000"/>
                        </a:lnSpc>
                        <a:spcBef>
                          <a:spcPts val="0"/>
                        </a:spcBef>
                        <a:spcAft>
                          <a:spcPts val="0"/>
                        </a:spcAft>
                      </a:pPr>
                      <a:r>
                        <a:rPr lang="en-US" sz="1200">
                          <a:effectLst/>
                        </a:rPr>
                        <a:t>1874</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126 Gen’l.</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186</a:t>
                      </a:r>
                      <a:endParaRPr lang="en-US" sz="1200" dirty="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No. Wisconsin Ry. (Omaha Road) &amp; Chicago &amp; Northern Pacific Air Line Ry.</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Conferred NW grant – Lake St. Croix to Superior under grants of 1856 &amp; 1864. </a:t>
                      </a:r>
                      <a:endParaRPr lang="en-US" sz="1200" dirty="0">
                        <a:effectLst/>
                        <a:latin typeface="Calibri"/>
                        <a:ea typeface="Calibri"/>
                        <a:cs typeface="Times New Roman"/>
                      </a:endParaRPr>
                    </a:p>
                  </a:txBody>
                  <a:tcPr marL="59631" marR="59631" marT="0" marB="0"/>
                </a:tc>
              </a:tr>
              <a:tr h="563257">
                <a:tc>
                  <a:txBody>
                    <a:bodyPr/>
                    <a:lstStyle/>
                    <a:p>
                      <a:pPr marL="0" marR="0">
                        <a:lnSpc>
                          <a:spcPct val="115000"/>
                        </a:lnSpc>
                        <a:spcBef>
                          <a:spcPts val="0"/>
                        </a:spcBef>
                        <a:spcAft>
                          <a:spcPts val="0"/>
                        </a:spcAft>
                      </a:pPr>
                      <a:r>
                        <a:rPr lang="en-US" sz="1200">
                          <a:effectLst/>
                        </a:rPr>
                        <a:t>1877</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218, Session laws</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474</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No. Wisconsin Ry. (Omaha Road)</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Extend time to meet 20-mile construction requirement by </a:t>
                      </a:r>
                      <a:r>
                        <a:rPr lang="en-US" sz="1200" dirty="0" smtClean="0">
                          <a:effectLst/>
                        </a:rPr>
                        <a:t>1 </a:t>
                      </a:r>
                      <a:r>
                        <a:rPr lang="en-US" sz="1200" dirty="0">
                          <a:effectLst/>
                        </a:rPr>
                        <a:t>year.</a:t>
                      </a:r>
                      <a:endParaRPr lang="en-US" sz="1200" dirty="0">
                        <a:effectLst/>
                        <a:latin typeface="Calibri"/>
                        <a:ea typeface="Calibri"/>
                        <a:cs typeface="Times New Roman"/>
                      </a:endParaRPr>
                    </a:p>
                  </a:txBody>
                  <a:tcPr marL="59631" marR="59631" marT="0" marB="0"/>
                </a:tc>
              </a:tr>
              <a:tr h="519338">
                <a:tc>
                  <a:txBody>
                    <a:bodyPr/>
                    <a:lstStyle/>
                    <a:p>
                      <a:pPr marL="0" marR="0">
                        <a:lnSpc>
                          <a:spcPct val="115000"/>
                        </a:lnSpc>
                        <a:spcBef>
                          <a:spcPts val="0"/>
                        </a:spcBef>
                        <a:spcAft>
                          <a:spcPts val="0"/>
                        </a:spcAft>
                      </a:pPr>
                      <a:r>
                        <a:rPr lang="en-US" sz="1200">
                          <a:effectLst/>
                        </a:rPr>
                        <a:t>1878</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213, Session laws </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425</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No. Wisconsin Ry. (Omaha Road)</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Extend time to meet 20-mile construction requirement by </a:t>
                      </a:r>
                      <a:r>
                        <a:rPr lang="en-US" sz="1200" dirty="0" smtClean="0">
                          <a:effectLst/>
                        </a:rPr>
                        <a:t>1 </a:t>
                      </a:r>
                      <a:r>
                        <a:rPr lang="en-US" sz="1200" dirty="0">
                          <a:effectLst/>
                        </a:rPr>
                        <a:t>year.</a:t>
                      </a:r>
                      <a:endParaRPr lang="en-US" sz="1200" dirty="0">
                        <a:effectLst/>
                        <a:latin typeface="Calibri"/>
                        <a:ea typeface="Calibri"/>
                        <a:cs typeface="Times New Roman"/>
                      </a:endParaRPr>
                    </a:p>
                  </a:txBody>
                  <a:tcPr marL="59631" marR="59631" marT="0" marB="0"/>
                </a:tc>
              </a:tr>
              <a:tr h="420140">
                <a:tc>
                  <a:txBody>
                    <a:bodyPr/>
                    <a:lstStyle/>
                    <a:p>
                      <a:pPr marL="0" marR="0">
                        <a:lnSpc>
                          <a:spcPct val="115000"/>
                        </a:lnSpc>
                        <a:spcBef>
                          <a:spcPts val="0"/>
                        </a:spcBef>
                        <a:spcAft>
                          <a:spcPts val="0"/>
                        </a:spcAft>
                      </a:pPr>
                      <a:r>
                        <a:rPr lang="en-US" sz="1200">
                          <a:effectLst/>
                        </a:rPr>
                        <a:t>1878</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229, Session laws </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442</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Chicago &amp; Northern Pacific Air Line Ry.</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Extend time to construct by 3 years.</a:t>
                      </a:r>
                      <a:endParaRPr lang="en-US" sz="1200" dirty="0">
                        <a:effectLst/>
                        <a:latin typeface="Calibri"/>
                        <a:ea typeface="Calibri"/>
                        <a:cs typeface="Times New Roman"/>
                      </a:endParaRPr>
                    </a:p>
                  </a:txBody>
                  <a:tcPr marL="59631" marR="59631" marT="0" marB="0"/>
                </a:tc>
              </a:tr>
              <a:tr h="636547">
                <a:tc>
                  <a:txBody>
                    <a:bodyPr/>
                    <a:lstStyle/>
                    <a:p>
                      <a:pPr marL="0" marR="0">
                        <a:lnSpc>
                          <a:spcPct val="115000"/>
                        </a:lnSpc>
                        <a:spcBef>
                          <a:spcPts val="0"/>
                        </a:spcBef>
                        <a:spcAft>
                          <a:spcPts val="0"/>
                        </a:spcAft>
                      </a:pPr>
                      <a:r>
                        <a:rPr lang="en-US" sz="1200">
                          <a:effectLst/>
                        </a:rPr>
                        <a:t>1882</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10, Session laws</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Chicago &amp; Northern Pacific Air Line Ry. (later the Chicago, Portage, &amp; Superior) </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Revokes 1874 grant  and confers grant to Omaha Road</a:t>
                      </a:r>
                      <a:endParaRPr lang="en-US" sz="1200">
                        <a:effectLst/>
                        <a:latin typeface="Calibri"/>
                        <a:ea typeface="Calibri"/>
                        <a:cs typeface="Times New Roman"/>
                      </a:endParaRPr>
                    </a:p>
                  </a:txBody>
                  <a:tcPr marL="59631" marR="59631" marT="0" marB="0"/>
                </a:tc>
              </a:tr>
              <a:tr h="527234">
                <a:tc>
                  <a:txBody>
                    <a:bodyPr/>
                    <a:lstStyle/>
                    <a:p>
                      <a:pPr marL="0" marR="0">
                        <a:lnSpc>
                          <a:spcPct val="115000"/>
                        </a:lnSpc>
                        <a:spcBef>
                          <a:spcPts val="0"/>
                        </a:spcBef>
                        <a:spcAft>
                          <a:spcPts val="0"/>
                        </a:spcAft>
                      </a:pPr>
                      <a:r>
                        <a:rPr lang="en-US" sz="1200">
                          <a:effectLst/>
                        </a:rPr>
                        <a:t>1883</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Ch. 29, Session laws</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19</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a:effectLst/>
                        </a:rPr>
                        <a:t>Omaha Road</a:t>
                      </a:r>
                      <a:endParaRPr lang="en-US" sz="1200">
                        <a:effectLst/>
                        <a:latin typeface="Calibri"/>
                        <a:ea typeface="Calibri"/>
                        <a:cs typeface="Times New Roman"/>
                      </a:endParaRPr>
                    </a:p>
                  </a:txBody>
                  <a:tcPr marL="59631" marR="59631" marT="0" marB="0"/>
                </a:tc>
                <a:tc>
                  <a:txBody>
                    <a:bodyPr/>
                    <a:lstStyle/>
                    <a:p>
                      <a:pPr marL="0" marR="0">
                        <a:lnSpc>
                          <a:spcPct val="115000"/>
                        </a:lnSpc>
                        <a:spcBef>
                          <a:spcPts val="0"/>
                        </a:spcBef>
                        <a:spcAft>
                          <a:spcPts val="0"/>
                        </a:spcAft>
                      </a:pPr>
                      <a:r>
                        <a:rPr lang="en-US" sz="1200" dirty="0">
                          <a:effectLst/>
                        </a:rPr>
                        <a:t>Confirms </a:t>
                      </a:r>
                      <a:r>
                        <a:rPr lang="en-US" sz="1200" dirty="0" smtClean="0">
                          <a:effectLst/>
                        </a:rPr>
                        <a:t>1882 grant </a:t>
                      </a:r>
                      <a:r>
                        <a:rPr lang="en-US" sz="1200" dirty="0">
                          <a:effectLst/>
                        </a:rPr>
                        <a:t>to Omaha Road </a:t>
                      </a:r>
                      <a:r>
                        <a:rPr lang="en-US" sz="1200" dirty="0" smtClean="0">
                          <a:effectLst/>
                        </a:rPr>
                        <a:t>and </a:t>
                      </a:r>
                      <a:r>
                        <a:rPr lang="en-US" sz="1200" dirty="0">
                          <a:effectLst/>
                        </a:rPr>
                        <a:t>revocation of Air Line grant</a:t>
                      </a:r>
                      <a:endParaRPr lang="en-US" sz="1200" dirty="0">
                        <a:effectLst/>
                        <a:latin typeface="Calibri"/>
                        <a:ea typeface="Calibri"/>
                        <a:cs typeface="Times New Roman"/>
                      </a:endParaRPr>
                    </a:p>
                  </a:txBody>
                  <a:tcPr marL="59631" marR="59631" marT="0" marB="0"/>
                </a:tc>
              </a:tr>
            </a:tbl>
          </a:graphicData>
        </a:graphic>
      </p:graphicFrame>
    </p:spTree>
    <p:extLst>
      <p:ext uri="{BB962C8B-B14F-4D97-AF65-F5344CB8AC3E}">
        <p14:creationId xmlns:p14="http://schemas.microsoft.com/office/powerpoint/2010/main" val="621429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3800" i="1" dirty="0" smtClean="0">
                <a:solidFill>
                  <a:schemeClr val="lt1"/>
                </a:solidFill>
                <a:effectLst>
                  <a:outerShdw blurRad="38100" dist="38100" dir="2700000" algn="tl">
                    <a:srgbClr val="000000">
                      <a:alpha val="43137"/>
                    </a:srgbClr>
                  </a:outerShdw>
                </a:effectLst>
                <a:latin typeface="Plantagenet Cherokee" pitchFamily="18" charset="0"/>
              </a:rPr>
              <a:t>Cases </a:t>
            </a:r>
            <a:r>
              <a:rPr lang="en-US" sz="3800" i="1" dirty="0">
                <a:solidFill>
                  <a:schemeClr val="lt1"/>
                </a:solidFill>
                <a:effectLst>
                  <a:outerShdw blurRad="38100" dist="38100" dir="2700000" algn="tl">
                    <a:srgbClr val="000000">
                      <a:alpha val="43137"/>
                    </a:srgbClr>
                  </a:outerShdw>
                </a:effectLst>
                <a:latin typeface="Plantagenet Cherokee" pitchFamily="18" charset="0"/>
              </a:rPr>
              <a:t>&amp; Statutes</a:t>
            </a:r>
          </a:p>
        </p:txBody>
      </p:sp>
      <p:sp>
        <p:nvSpPr>
          <p:cNvPr id="2" name="Slide Number Placeholder 1"/>
          <p:cNvSpPr>
            <a:spLocks noGrp="1"/>
          </p:cNvSpPr>
          <p:nvPr>
            <p:ph type="sldNum" sz="quarter" idx="12"/>
          </p:nvPr>
        </p:nvSpPr>
        <p:spPr/>
        <p:txBody>
          <a:bodyPr/>
          <a:lstStyle/>
          <a:p>
            <a:fld id="{D5695F64-24B3-4343-B033-67A047FC9792}" type="slidenum">
              <a:rPr lang="en-US" smtClean="0"/>
              <a:t>59</a:t>
            </a:fld>
            <a:endParaRPr lang="en-US"/>
          </a:p>
        </p:txBody>
      </p:sp>
    </p:spTree>
    <p:extLst>
      <p:ext uri="{BB962C8B-B14F-4D97-AF65-F5344CB8AC3E}">
        <p14:creationId xmlns:p14="http://schemas.microsoft.com/office/powerpoint/2010/main" val="408293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smtClean="0">
                <a:effectLst>
                  <a:outerShdw blurRad="38100" dist="38100" dir="2700000" algn="tl">
                    <a:srgbClr val="000000">
                      <a:alpha val="43137"/>
                    </a:srgbClr>
                  </a:outerShdw>
                </a:effectLst>
                <a:latin typeface="Plantagenet Cherokee" pitchFamily="18" charset="0"/>
              </a:rPr>
              <a:t>New Bottom </a:t>
            </a:r>
            <a:r>
              <a:rPr lang="en-US" sz="4000" dirty="0">
                <a:effectLst>
                  <a:outerShdw blurRad="38100" dist="38100" dir="2700000" algn="tl">
                    <a:srgbClr val="000000">
                      <a:alpha val="43137"/>
                    </a:srgbClr>
                  </a:outerShdw>
                </a:effectLst>
                <a:latin typeface="Plantagenet Cherokee" pitchFamily="18" charset="0"/>
              </a:rPr>
              <a:t>Line</a:t>
            </a:r>
          </a:p>
        </p:txBody>
      </p:sp>
      <p:sp>
        <p:nvSpPr>
          <p:cNvPr id="3" name="Content Placeholder 2"/>
          <p:cNvSpPr>
            <a:spLocks noGrp="1"/>
          </p:cNvSpPr>
          <p:nvPr>
            <p:ph idx="1"/>
          </p:nvPr>
        </p:nvSpPr>
        <p:spPr>
          <a:xfrm>
            <a:off x="457200" y="1676399"/>
            <a:ext cx="8229600" cy="4343401"/>
          </a:xfrm>
        </p:spPr>
        <p:style>
          <a:lnRef idx="1">
            <a:schemeClr val="accent1"/>
          </a:lnRef>
          <a:fillRef idx="2">
            <a:schemeClr val="accent1"/>
          </a:fillRef>
          <a:effectRef idx="1">
            <a:schemeClr val="accent1"/>
          </a:effectRef>
          <a:fontRef idx="minor">
            <a:schemeClr val="dk1"/>
          </a:fontRef>
        </p:style>
        <p:txBody>
          <a:bodyPr>
            <a:normAutofit/>
          </a:bodyPr>
          <a:lstStyle/>
          <a:p>
            <a:pPr marL="400050" lvl="1" indent="0">
              <a:buNone/>
            </a:pPr>
            <a:r>
              <a:rPr lang="en-US" dirty="0" smtClean="0">
                <a:latin typeface="Plantagenet Cherokee" pitchFamily="18" charset="0"/>
              </a:rPr>
              <a:t>“</a:t>
            </a:r>
            <a:r>
              <a:rPr lang="en-US" dirty="0">
                <a:latin typeface="Plantagenet Cherokee" pitchFamily="18" charset="0"/>
              </a:rPr>
              <a:t>So the County has no right to build a snowmobile trail across the plaintiffs' lots without obtaining that right by purchase or </a:t>
            </a:r>
            <a:r>
              <a:rPr lang="en-US" dirty="0" smtClean="0">
                <a:latin typeface="Plantagenet Cherokee" pitchFamily="18" charset="0"/>
              </a:rPr>
              <a:t>condemnation...”</a:t>
            </a:r>
          </a:p>
          <a:p>
            <a:pPr marL="0" indent="0">
              <a:buNone/>
            </a:pPr>
            <a:endParaRPr lang="en-US" dirty="0" smtClean="0">
              <a:latin typeface="Plantagenet Cherokee" pitchFamily="18" charset="0"/>
            </a:endParaRPr>
          </a:p>
          <a:p>
            <a:pPr lvl="1"/>
            <a:r>
              <a:rPr lang="en-US" sz="2400" dirty="0">
                <a:latin typeface="Plantagenet Cherokee" pitchFamily="18" charset="0"/>
              </a:rPr>
              <a:t>Court of Appeals Judge </a:t>
            </a:r>
            <a:r>
              <a:rPr lang="en-US" sz="2400" dirty="0" smtClean="0">
                <a:latin typeface="Plantagenet Cherokee" pitchFamily="18" charset="0"/>
              </a:rPr>
              <a:t>Richard Posner in </a:t>
            </a:r>
            <a:r>
              <a:rPr lang="en-US" sz="2400" i="1" dirty="0" smtClean="0">
                <a:effectLst>
                  <a:outerShdw blurRad="38100" dist="38100" dir="2700000" algn="tl">
                    <a:srgbClr val="000000">
                      <a:alpha val="43137"/>
                    </a:srgbClr>
                  </a:outerShdw>
                </a:effectLst>
                <a:latin typeface="Plantagenet Cherokee" pitchFamily="18" charset="0"/>
              </a:rPr>
              <a:t>S.C</a:t>
            </a:r>
            <a:r>
              <a:rPr lang="en-US" sz="2400" i="1" dirty="0">
                <a:effectLst>
                  <a:outerShdw blurRad="38100" dist="38100" dir="2700000" algn="tl">
                    <a:srgbClr val="000000">
                      <a:alpha val="43137"/>
                    </a:srgbClr>
                  </a:outerShdw>
                </a:effectLst>
                <a:latin typeface="Plantagenet Cherokee" pitchFamily="18" charset="0"/>
              </a:rPr>
              <a:t>. Johnson 1988 Trust v. Bayfield </a:t>
            </a:r>
            <a:r>
              <a:rPr lang="en-US" sz="2400" i="1" dirty="0" smtClean="0">
                <a:effectLst>
                  <a:outerShdw blurRad="38100" dist="38100" dir="2700000" algn="tl">
                    <a:srgbClr val="000000">
                      <a:alpha val="43137"/>
                    </a:srgbClr>
                  </a:outerShdw>
                </a:effectLst>
                <a:latin typeface="Plantagenet Cherokee" pitchFamily="18" charset="0"/>
              </a:rPr>
              <a:t>County</a:t>
            </a:r>
            <a:r>
              <a:rPr lang="en-US" sz="2400" dirty="0" smtClean="0">
                <a:latin typeface="Plantagenet Cherokee" pitchFamily="18" charset="0"/>
              </a:rPr>
              <a:t>, 649 F.3d 799, C.A</a:t>
            </a:r>
            <a:r>
              <a:rPr lang="en-US" sz="2400" dirty="0">
                <a:latin typeface="Plantagenet Cherokee" pitchFamily="18" charset="0"/>
              </a:rPr>
              <a:t>. </a:t>
            </a:r>
            <a:r>
              <a:rPr lang="en-US" sz="2400" dirty="0" smtClean="0">
                <a:latin typeface="Plantagenet Cherokee" pitchFamily="18" charset="0"/>
              </a:rPr>
              <a:t>7 </a:t>
            </a:r>
            <a:r>
              <a:rPr lang="en-US" sz="2400" dirty="0">
                <a:latin typeface="Plantagenet Cherokee" pitchFamily="18" charset="0"/>
              </a:rPr>
              <a:t>(</a:t>
            </a:r>
            <a:r>
              <a:rPr lang="en-US" sz="2400" dirty="0" smtClean="0">
                <a:latin typeface="Plantagenet Cherokee" pitchFamily="18" charset="0"/>
              </a:rPr>
              <a:t>Wis. 2011)</a:t>
            </a:r>
            <a:endParaRPr lang="en-US" sz="2400" dirty="0">
              <a:latin typeface="Plantagenet Cherokee" pitchFamily="18" charset="0"/>
            </a:endParaRPr>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6</a:t>
            </a:fld>
            <a:endParaRPr lang="en-US"/>
          </a:p>
        </p:txBody>
      </p:sp>
    </p:spTree>
    <p:extLst>
      <p:ext uri="{BB962C8B-B14F-4D97-AF65-F5344CB8AC3E}">
        <p14:creationId xmlns:p14="http://schemas.microsoft.com/office/powerpoint/2010/main" val="3892796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i="1" dirty="0" smtClean="0">
                <a:solidFill>
                  <a:schemeClr val="lt1"/>
                </a:solidFill>
                <a:effectLst>
                  <a:outerShdw blurRad="38100" dist="38100" dir="2700000" algn="tl">
                    <a:srgbClr val="000000">
                      <a:alpha val="43137"/>
                    </a:srgbClr>
                  </a:outerShdw>
                </a:effectLst>
                <a:latin typeface="Plantagenet Cherokee" pitchFamily="18" charset="0"/>
              </a:rPr>
              <a:t>Cases</a:t>
            </a:r>
            <a:endParaRPr lang="en-US" sz="4000" i="1" dirty="0">
              <a:solidFill>
                <a:schemeClr val="lt1"/>
              </a:solidFill>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1447801"/>
            <a:ext cx="8229600" cy="467836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514350" indent="-514350">
              <a:buFont typeface="+mj-lt"/>
              <a:buAutoNum type="arabicPeriod"/>
            </a:pPr>
            <a:r>
              <a:rPr lang="en-US" sz="2400" i="1" dirty="0">
                <a:latin typeface="Aparajita" pitchFamily="34" charset="0"/>
                <a:cs typeface="Aparajita" pitchFamily="34" charset="0"/>
                <a:hlinkClick r:id="rId2"/>
              </a:rPr>
              <a:t>Samuel C. Johnson 1988 Trust v. Bayfield County, Wis</a:t>
            </a:r>
            <a:r>
              <a:rPr lang="en-US" sz="2400" i="1" dirty="0" smtClean="0">
                <a:latin typeface="Aparajita" pitchFamily="34" charset="0"/>
                <a:cs typeface="Aparajita" pitchFamily="34" charset="0"/>
                <a:hlinkClick r:id="rId2"/>
              </a:rPr>
              <a:t>.</a:t>
            </a:r>
            <a:r>
              <a:rPr lang="en-US" sz="2400" dirty="0" smtClean="0">
                <a:latin typeface="Aparajita" pitchFamily="34" charset="0"/>
                <a:cs typeface="Aparajita" pitchFamily="34" charset="0"/>
              </a:rPr>
              <a:t>, 649 </a:t>
            </a:r>
            <a:r>
              <a:rPr lang="en-US" sz="2400" dirty="0">
                <a:latin typeface="Aparajita" pitchFamily="34" charset="0"/>
                <a:cs typeface="Aparajita" pitchFamily="34" charset="0"/>
              </a:rPr>
              <a:t>F.3d 799, C.A.7 (Wis.), June 17, 2011 (NO. 09-2876, 09-2879)</a:t>
            </a:r>
            <a:r>
              <a:rPr lang="en-US" sz="1800" dirty="0"/>
              <a:t/>
            </a:r>
            <a:br>
              <a:rPr lang="en-US" sz="1800" dirty="0"/>
            </a:br>
            <a:r>
              <a:rPr lang="en-US" sz="2400" i="1" u="sng" dirty="0" smtClean="0">
                <a:latin typeface="Aparajita" pitchFamily="34" charset="0"/>
                <a:cs typeface="Aparajita" pitchFamily="34" charset="0"/>
                <a:hlinkClick r:id="rId3"/>
              </a:rPr>
              <a:t>Samuel </a:t>
            </a:r>
            <a:r>
              <a:rPr lang="en-US" sz="2400" i="1" u="sng" dirty="0">
                <a:latin typeface="Aparajita" pitchFamily="34" charset="0"/>
                <a:cs typeface="Aparajita" pitchFamily="34" charset="0"/>
                <a:hlinkClick r:id="rId3"/>
              </a:rPr>
              <a:t>C. Johnson 1988 Trust v. Bayfield County, Wis.</a:t>
            </a:r>
            <a:r>
              <a:rPr lang="en-US" sz="2400" u="sng" dirty="0">
                <a:latin typeface="Aparajita" pitchFamily="34" charset="0"/>
                <a:cs typeface="Aparajita" pitchFamily="34" charset="0"/>
                <a:hlinkClick r:id="rId3"/>
              </a:rPr>
              <a:t>,</a:t>
            </a:r>
            <a:r>
              <a:rPr lang="en-US" sz="2400" dirty="0">
                <a:latin typeface="Aparajita" pitchFamily="34" charset="0"/>
                <a:cs typeface="Aparajita" pitchFamily="34" charset="0"/>
              </a:rPr>
              <a:t> 634 F.Supp.2d 956 (W.D</a:t>
            </a:r>
            <a:r>
              <a:rPr lang="en-US" sz="2400" dirty="0" smtClean="0">
                <a:latin typeface="Aparajita" pitchFamily="34" charset="0"/>
                <a:cs typeface="Aparajita" pitchFamily="34" charset="0"/>
              </a:rPr>
              <a:t>. Wis</a:t>
            </a:r>
            <a:r>
              <a:rPr lang="en-US" sz="2400" dirty="0">
                <a:latin typeface="Aparajita" pitchFamily="34" charset="0"/>
                <a:cs typeface="Aparajita" pitchFamily="34" charset="0"/>
              </a:rPr>
              <a:t>., Jun 26, 2009) (NO. 06-CV-348-BBC</a:t>
            </a:r>
            <a:r>
              <a:rPr lang="en-US" sz="2400" dirty="0" smtClean="0">
                <a:latin typeface="Aparajita" pitchFamily="34" charset="0"/>
                <a:cs typeface="Aparajita" pitchFamily="34" charset="0"/>
              </a:rPr>
              <a:t>).</a:t>
            </a:r>
          </a:p>
          <a:p>
            <a:pPr marL="514350" indent="-514350">
              <a:buFont typeface="+mj-lt"/>
              <a:buAutoNum type="arabicPeriod"/>
            </a:pPr>
            <a:r>
              <a:rPr lang="en-US" sz="2400" i="1" u="sng" dirty="0" smtClean="0">
                <a:latin typeface="Aparajita" pitchFamily="34" charset="0"/>
                <a:cs typeface="Aparajita" pitchFamily="34" charset="0"/>
                <a:hlinkClick r:id="rId4"/>
              </a:rPr>
              <a:t>Samuel </a:t>
            </a:r>
            <a:r>
              <a:rPr lang="en-US" sz="2400" i="1" u="sng" dirty="0">
                <a:latin typeface="Aparajita" pitchFamily="34" charset="0"/>
                <a:cs typeface="Aparajita" pitchFamily="34" charset="0"/>
                <a:hlinkClick r:id="rId4"/>
              </a:rPr>
              <a:t>C. Johnson 1988 Trust v. Bayfield County,</a:t>
            </a:r>
            <a:r>
              <a:rPr lang="en-US" sz="2400" u="sng" dirty="0">
                <a:latin typeface="Aparajita" pitchFamily="34" charset="0"/>
                <a:cs typeface="Aparajita" pitchFamily="34" charset="0"/>
                <a:hlinkClick r:id="rId4"/>
              </a:rPr>
              <a:t> 520 F.3d 822, 833 (7th Cir.2008)</a:t>
            </a:r>
            <a:r>
              <a:rPr lang="en-US" sz="2400" dirty="0">
                <a:latin typeface="Aparajita" pitchFamily="34" charset="0"/>
                <a:cs typeface="Aparajita" pitchFamily="34" charset="0"/>
              </a:rPr>
              <a:t>. </a:t>
            </a:r>
          </a:p>
          <a:p>
            <a:pPr marL="514350" indent="-514350">
              <a:buFont typeface="+mj-lt"/>
              <a:buAutoNum type="arabicPeriod"/>
            </a:pPr>
            <a:r>
              <a:rPr lang="en-US" sz="2400" i="1" u="sng" dirty="0" smtClean="0">
                <a:latin typeface="Aparajita" pitchFamily="34" charset="0"/>
                <a:cs typeface="Aparajita" pitchFamily="34" charset="0"/>
                <a:hlinkClick r:id="rId5"/>
              </a:rPr>
              <a:t>Mauler </a:t>
            </a:r>
            <a:r>
              <a:rPr lang="en-US" sz="2400" i="1" u="sng" dirty="0">
                <a:latin typeface="Aparajita" pitchFamily="34" charset="0"/>
                <a:cs typeface="Aparajita" pitchFamily="34" charset="0"/>
                <a:hlinkClick r:id="rId5"/>
              </a:rPr>
              <a:t>v. Bayfield County,</a:t>
            </a:r>
            <a:r>
              <a:rPr lang="en-US" sz="2400" u="sng" dirty="0">
                <a:latin typeface="Aparajita" pitchFamily="34" charset="0"/>
                <a:cs typeface="Aparajita" pitchFamily="34" charset="0"/>
                <a:hlinkClick r:id="rId5"/>
              </a:rPr>
              <a:t> 204 F.Supp.2d 1168 (W.D.Wis.2001)</a:t>
            </a:r>
            <a:r>
              <a:rPr lang="en-US" sz="2400" dirty="0">
                <a:latin typeface="Aparajita" pitchFamily="34" charset="0"/>
                <a:cs typeface="Aparajita" pitchFamily="34" charset="0"/>
              </a:rPr>
              <a:t>, </a:t>
            </a:r>
            <a:r>
              <a:rPr lang="en-US" sz="2400" dirty="0" smtClean="0">
                <a:latin typeface="Aparajita" pitchFamily="34" charset="0"/>
                <a:cs typeface="Aparajita" pitchFamily="34" charset="0"/>
              </a:rPr>
              <a:t>affirmed </a:t>
            </a:r>
            <a:r>
              <a:rPr lang="en-US" sz="2400" dirty="0">
                <a:latin typeface="Aparajita" pitchFamily="34" charset="0"/>
                <a:cs typeface="Aparajita" pitchFamily="34" charset="0"/>
              </a:rPr>
              <a:t>by the Court of Appeals for the Seventh Circuit. </a:t>
            </a:r>
            <a:r>
              <a:rPr lang="en-US" sz="2400" i="1" u="sng" dirty="0" smtClean="0">
                <a:latin typeface="Aparajita" pitchFamily="34" charset="0"/>
                <a:cs typeface="Aparajita" pitchFamily="34" charset="0"/>
                <a:hlinkClick r:id="rId6"/>
              </a:rPr>
              <a:t>Mauler </a:t>
            </a:r>
            <a:r>
              <a:rPr lang="en-US" sz="2400" i="1" u="sng" dirty="0">
                <a:latin typeface="Aparajita" pitchFamily="34" charset="0"/>
                <a:cs typeface="Aparajita" pitchFamily="34" charset="0"/>
                <a:hlinkClick r:id="rId6"/>
              </a:rPr>
              <a:t>v. Bayfield County,</a:t>
            </a:r>
            <a:r>
              <a:rPr lang="en-US" sz="2400" u="sng" dirty="0">
                <a:latin typeface="Aparajita" pitchFamily="34" charset="0"/>
                <a:cs typeface="Aparajita" pitchFamily="34" charset="0"/>
                <a:hlinkClick r:id="rId6"/>
              </a:rPr>
              <a:t> 309 F.3d 997 (7th Cir.2002)</a:t>
            </a:r>
            <a:r>
              <a:rPr lang="en-US" sz="2400" dirty="0">
                <a:latin typeface="Aparajita" pitchFamily="34" charset="0"/>
                <a:cs typeface="Aparajita" pitchFamily="34" charset="0"/>
              </a:rPr>
              <a:t>. </a:t>
            </a:r>
            <a:r>
              <a:rPr lang="en-US" sz="2400" dirty="0" smtClean="0">
                <a:latin typeface="Aparajita" pitchFamily="34" charset="0"/>
                <a:cs typeface="Aparajita" pitchFamily="34" charset="0"/>
              </a:rPr>
              <a:t>Right-of-way was </a:t>
            </a:r>
            <a:r>
              <a:rPr lang="en-US" sz="2400" dirty="0">
                <a:latin typeface="Aparajita" pitchFamily="34" charset="0"/>
                <a:cs typeface="Aparajita" pitchFamily="34" charset="0"/>
              </a:rPr>
              <a:t>subject to </a:t>
            </a:r>
            <a:r>
              <a:rPr lang="en-US" sz="2400" dirty="0" smtClean="0">
                <a:latin typeface="Aparajita" pitchFamily="34" charset="0"/>
                <a:cs typeface="Aparajita" pitchFamily="34" charset="0"/>
              </a:rPr>
              <a:t>reversion </a:t>
            </a:r>
            <a:r>
              <a:rPr lang="en-US" sz="2400" dirty="0">
                <a:latin typeface="Aparajita" pitchFamily="34" charset="0"/>
                <a:cs typeface="Aparajita" pitchFamily="34" charset="0"/>
              </a:rPr>
              <a:t>despite claim that the grant </a:t>
            </a:r>
            <a:r>
              <a:rPr lang="en-US" sz="2400" dirty="0" smtClean="0">
                <a:latin typeface="Aparajita" pitchFamily="34" charset="0"/>
                <a:cs typeface="Aparajita" pitchFamily="34" charset="0"/>
              </a:rPr>
              <a:t>to </a:t>
            </a:r>
            <a:r>
              <a:rPr lang="en-US" sz="2400" dirty="0">
                <a:latin typeface="Aparajita" pitchFamily="34" charset="0"/>
                <a:cs typeface="Aparajita" pitchFamily="34" charset="0"/>
              </a:rPr>
              <a:t>the railroad did not state explicitly that </a:t>
            </a:r>
            <a:r>
              <a:rPr lang="en-US" sz="2400" dirty="0" smtClean="0">
                <a:latin typeface="Aparajita" pitchFamily="34" charset="0"/>
                <a:cs typeface="Aparajita" pitchFamily="34" charset="0"/>
              </a:rPr>
              <a:t>it </a:t>
            </a:r>
            <a:r>
              <a:rPr lang="en-US" sz="2400" dirty="0">
                <a:latin typeface="Aparajita" pitchFamily="34" charset="0"/>
                <a:cs typeface="Aparajita" pitchFamily="34" charset="0"/>
              </a:rPr>
              <a:t>a “</a:t>
            </a:r>
            <a:r>
              <a:rPr lang="en-US" sz="2400" dirty="0" smtClean="0">
                <a:latin typeface="Aparajita" pitchFamily="34" charset="0"/>
                <a:cs typeface="Aparajita" pitchFamily="34" charset="0"/>
              </a:rPr>
              <a:t>right-of-way.” The </a:t>
            </a:r>
            <a:r>
              <a:rPr lang="en-US" sz="2400" dirty="0">
                <a:latin typeface="Aparajita" pitchFamily="34" charset="0"/>
                <a:cs typeface="Aparajita" pitchFamily="34" charset="0"/>
              </a:rPr>
              <a:t>land grant was made for the limited purpose of constructing and operating a railroad, and recognized the long-term interest of the United States in the transportation corridor.</a:t>
            </a:r>
            <a:endParaRPr lang="en-US" sz="2400" dirty="0" smtClean="0">
              <a:latin typeface="Aparajita" pitchFamily="34" charset="0"/>
              <a:cs typeface="Aparajita" pitchFamily="34" charset="0"/>
            </a:endParaRPr>
          </a:p>
          <a:p>
            <a:pPr marL="514350" indent="-514350">
              <a:buFont typeface="+mj-lt"/>
              <a:buAutoNum type="arabicPeriod"/>
            </a:pPr>
            <a:r>
              <a:rPr lang="en-US" sz="2400" i="1" dirty="0">
                <a:latin typeface="Aparajita" pitchFamily="34" charset="0"/>
                <a:cs typeface="Aparajita" pitchFamily="34" charset="0"/>
                <a:hlinkClick r:id="rId7"/>
              </a:rPr>
              <a:t>Northern Pacific Ry. Co. v. Townsend,</a:t>
            </a:r>
            <a:r>
              <a:rPr lang="en-US" sz="2400" dirty="0">
                <a:latin typeface="Aparajita" pitchFamily="34" charset="0"/>
                <a:cs typeface="Aparajita" pitchFamily="34" charset="0"/>
                <a:hlinkClick r:id="rId7"/>
              </a:rPr>
              <a:t> 190 U.S. 267, 271, 23 </a:t>
            </a:r>
            <a:r>
              <a:rPr lang="en-US" sz="2400" dirty="0" err="1">
                <a:latin typeface="Aparajita" pitchFamily="34" charset="0"/>
                <a:cs typeface="Aparajita" pitchFamily="34" charset="0"/>
                <a:hlinkClick r:id="rId7"/>
              </a:rPr>
              <a:t>S.Ct</a:t>
            </a:r>
            <a:r>
              <a:rPr lang="en-US" sz="2400" dirty="0">
                <a:latin typeface="Aparajita" pitchFamily="34" charset="0"/>
                <a:cs typeface="Aparajita" pitchFamily="34" charset="0"/>
                <a:hlinkClick r:id="rId7"/>
              </a:rPr>
              <a:t>. 671, 47 </a:t>
            </a:r>
            <a:r>
              <a:rPr lang="en-US" sz="2400" dirty="0" err="1">
                <a:latin typeface="Aparajita" pitchFamily="34" charset="0"/>
                <a:cs typeface="Aparajita" pitchFamily="34" charset="0"/>
                <a:hlinkClick r:id="rId7"/>
              </a:rPr>
              <a:t>L.Ed</a:t>
            </a:r>
            <a:r>
              <a:rPr lang="en-US" sz="2400" dirty="0">
                <a:latin typeface="Aparajita" pitchFamily="34" charset="0"/>
                <a:cs typeface="Aparajita" pitchFamily="34" charset="0"/>
                <a:hlinkClick r:id="rId7"/>
              </a:rPr>
              <a:t>. 1044 (1903)</a:t>
            </a:r>
            <a:r>
              <a:rPr lang="en-US" sz="2400" dirty="0">
                <a:latin typeface="Aparajita" pitchFamily="34" charset="0"/>
                <a:cs typeface="Aparajita" pitchFamily="34" charset="0"/>
              </a:rPr>
              <a:t>. Held that US gave railroads a limited fee for </a:t>
            </a:r>
            <a:r>
              <a:rPr lang="en-US" sz="2400" dirty="0" smtClean="0">
                <a:latin typeface="Aparajita" pitchFamily="34" charset="0"/>
                <a:cs typeface="Aparajita" pitchFamily="34" charset="0"/>
              </a:rPr>
              <a:t>right-of-way. </a:t>
            </a:r>
            <a:r>
              <a:rPr lang="en-US" sz="2400" dirty="0">
                <a:latin typeface="Aparajita" pitchFamily="34" charset="0"/>
                <a:cs typeface="Aparajita" pitchFamily="34" charset="0"/>
              </a:rPr>
              <a:t>Right-of-way is subject to reversion to US.</a:t>
            </a:r>
          </a:p>
          <a:p>
            <a:pPr marL="514350" indent="-514350">
              <a:buFont typeface="+mj-lt"/>
              <a:buAutoNum type="arabicPeriod"/>
            </a:pPr>
            <a:r>
              <a:rPr lang="en-US" sz="2400" i="1" u="sng" dirty="0" smtClean="0">
                <a:latin typeface="Aparajita" pitchFamily="34" charset="0"/>
                <a:cs typeface="Aparajita" pitchFamily="34" charset="0"/>
                <a:hlinkClick r:id="rId8"/>
              </a:rPr>
              <a:t>Great </a:t>
            </a:r>
            <a:r>
              <a:rPr lang="en-US" sz="2400" i="1" u="sng" dirty="0">
                <a:latin typeface="Aparajita" pitchFamily="34" charset="0"/>
                <a:cs typeface="Aparajita" pitchFamily="34" charset="0"/>
                <a:hlinkClick r:id="rId8"/>
              </a:rPr>
              <a:t>Northern Railway Co. v. United States,</a:t>
            </a:r>
            <a:r>
              <a:rPr lang="en-US" sz="2400" u="sng" dirty="0">
                <a:latin typeface="Aparajita" pitchFamily="34" charset="0"/>
                <a:cs typeface="Aparajita" pitchFamily="34" charset="0"/>
                <a:hlinkClick r:id="rId8"/>
              </a:rPr>
              <a:t> 315 U.S. 262, 273, 62 </a:t>
            </a:r>
            <a:r>
              <a:rPr lang="en-US" sz="2400" u="sng" dirty="0" err="1">
                <a:latin typeface="Aparajita" pitchFamily="34" charset="0"/>
                <a:cs typeface="Aparajita" pitchFamily="34" charset="0"/>
                <a:hlinkClick r:id="rId8"/>
              </a:rPr>
              <a:t>S.Ct</a:t>
            </a:r>
            <a:r>
              <a:rPr lang="en-US" sz="2400" u="sng" dirty="0">
                <a:latin typeface="Aparajita" pitchFamily="34" charset="0"/>
                <a:cs typeface="Aparajita" pitchFamily="34" charset="0"/>
                <a:hlinkClick r:id="rId8"/>
              </a:rPr>
              <a:t>. 529, 86 </a:t>
            </a:r>
            <a:r>
              <a:rPr lang="en-US" sz="2400" u="sng" dirty="0" err="1">
                <a:latin typeface="Aparajita" pitchFamily="34" charset="0"/>
                <a:cs typeface="Aparajita" pitchFamily="34" charset="0"/>
                <a:hlinkClick r:id="rId8"/>
              </a:rPr>
              <a:t>L.Ed</a:t>
            </a:r>
            <a:r>
              <a:rPr lang="en-US" sz="2400" u="sng" dirty="0">
                <a:latin typeface="Aparajita" pitchFamily="34" charset="0"/>
                <a:cs typeface="Aparajita" pitchFamily="34" charset="0"/>
                <a:hlinkClick r:id="rId8"/>
              </a:rPr>
              <a:t>. 836 (1942</a:t>
            </a:r>
            <a:r>
              <a:rPr lang="en-US" sz="2400" u="sng" dirty="0" smtClean="0">
                <a:latin typeface="Aparajita" pitchFamily="34" charset="0"/>
                <a:cs typeface="Aparajita" pitchFamily="34" charset="0"/>
                <a:hlinkClick r:id="rId8"/>
              </a:rPr>
              <a:t>)</a:t>
            </a:r>
            <a:r>
              <a:rPr lang="en-US" sz="2400" dirty="0" smtClean="0">
                <a:latin typeface="Aparajita" pitchFamily="34" charset="0"/>
                <a:cs typeface="Aparajita" pitchFamily="34" charset="0"/>
              </a:rPr>
              <a:t>. Held that after 1871, the US only gave railroads an easement for the right-of-way. No reversion to US. </a:t>
            </a:r>
          </a:p>
        </p:txBody>
      </p:sp>
      <p:sp>
        <p:nvSpPr>
          <p:cNvPr id="4" name="Slide Number Placeholder 3"/>
          <p:cNvSpPr>
            <a:spLocks noGrp="1"/>
          </p:cNvSpPr>
          <p:nvPr>
            <p:ph type="sldNum" sz="quarter" idx="12"/>
          </p:nvPr>
        </p:nvSpPr>
        <p:spPr/>
        <p:txBody>
          <a:bodyPr/>
          <a:lstStyle/>
          <a:p>
            <a:fld id="{D5695F64-24B3-4343-B033-67A047FC9792}" type="slidenum">
              <a:rPr lang="en-US" smtClean="0"/>
              <a:t>60</a:t>
            </a:fld>
            <a:endParaRPr lang="en-US"/>
          </a:p>
        </p:txBody>
      </p:sp>
    </p:spTree>
    <p:extLst>
      <p:ext uri="{BB962C8B-B14F-4D97-AF65-F5344CB8AC3E}">
        <p14:creationId xmlns:p14="http://schemas.microsoft.com/office/powerpoint/2010/main" val="3025110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i="1" dirty="0" smtClean="0">
                <a:solidFill>
                  <a:schemeClr val="lt1"/>
                </a:solidFill>
                <a:effectLst>
                  <a:outerShdw blurRad="38100" dist="38100" dir="2700000" algn="tl">
                    <a:srgbClr val="000000">
                      <a:alpha val="43137"/>
                    </a:srgbClr>
                  </a:outerShdw>
                </a:effectLst>
                <a:latin typeface="Plantagenet Cherokee" pitchFamily="18" charset="0"/>
              </a:rPr>
              <a:t>Cases</a:t>
            </a:r>
            <a:endParaRPr lang="en-US" sz="4000" i="1" dirty="0">
              <a:solidFill>
                <a:schemeClr val="lt1"/>
              </a:solidFill>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1371601"/>
            <a:ext cx="8229600" cy="475456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514350" indent="-514350">
              <a:buFont typeface="+mj-lt"/>
              <a:buAutoNum type="arabicPeriod" startAt="6"/>
            </a:pPr>
            <a:r>
              <a:rPr lang="en-US" sz="2400" dirty="0" smtClean="0">
                <a:latin typeface="Aparajita" pitchFamily="34" charset="0"/>
                <a:cs typeface="Aparajita" pitchFamily="34" charset="0"/>
                <a:hlinkClick r:id="rId2"/>
              </a:rPr>
              <a:t>Hash </a:t>
            </a:r>
            <a:r>
              <a:rPr lang="en-US" sz="2400" dirty="0">
                <a:latin typeface="Aparajita" pitchFamily="34" charset="0"/>
                <a:cs typeface="Aparajita" pitchFamily="34" charset="0"/>
                <a:hlinkClick r:id="rId2"/>
              </a:rPr>
              <a:t>v. U.S., </a:t>
            </a:r>
            <a:r>
              <a:rPr lang="en-US" sz="2400" dirty="0" err="1">
                <a:latin typeface="Aparajita" pitchFamily="34" charset="0"/>
                <a:cs typeface="Aparajita" pitchFamily="34" charset="0"/>
                <a:hlinkClick r:id="rId2"/>
              </a:rPr>
              <a:t>C.A.Fed</a:t>
            </a:r>
            <a:r>
              <a:rPr lang="en-US" sz="2400" dirty="0">
                <a:latin typeface="Aparajita" pitchFamily="34" charset="0"/>
                <a:cs typeface="Aparajita" pitchFamily="34" charset="0"/>
                <a:hlinkClick r:id="rId2"/>
              </a:rPr>
              <a:t>. (Idaho) 2005, 403 F.3d </a:t>
            </a:r>
            <a:r>
              <a:rPr lang="en-US" sz="2400" dirty="0" smtClean="0">
                <a:latin typeface="Aparajita" pitchFamily="34" charset="0"/>
                <a:cs typeface="Aparajita" pitchFamily="34" charset="0"/>
                <a:hlinkClick r:id="rId2"/>
              </a:rPr>
              <a:t>1308</a:t>
            </a:r>
            <a:r>
              <a:rPr lang="en-US" sz="2400" dirty="0">
                <a:latin typeface="Aparajita" pitchFamily="34" charset="0"/>
                <a:cs typeface="Aparajita" pitchFamily="34" charset="0"/>
              </a:rPr>
              <a:t>. </a:t>
            </a:r>
            <a:r>
              <a:rPr lang="en-US" sz="2400" dirty="0" smtClean="0">
                <a:latin typeface="Aparajita" pitchFamily="34" charset="0"/>
                <a:cs typeface="Aparajita" pitchFamily="34" charset="0"/>
              </a:rPr>
              <a:t>Controversial decision by the </a:t>
            </a:r>
            <a:r>
              <a:rPr lang="en-US" sz="2400" dirty="0">
                <a:latin typeface="Aparajita" pitchFamily="34" charset="0"/>
                <a:cs typeface="Aparajita" pitchFamily="34" charset="0"/>
              </a:rPr>
              <a:t>Federal Circuit held the United States retained no interest in rights-of-way granted after 1871</a:t>
            </a:r>
            <a:r>
              <a:rPr lang="en-US" sz="2400" dirty="0" smtClean="0">
                <a:latin typeface="Aparajita" pitchFamily="34" charset="0"/>
                <a:cs typeface="Aparajita" pitchFamily="34" charset="0"/>
              </a:rPr>
              <a:t>. Successors </a:t>
            </a:r>
            <a:r>
              <a:rPr lang="en-US" sz="2400" dirty="0">
                <a:latin typeface="Aparajita" pitchFamily="34" charset="0"/>
                <a:cs typeface="Aparajita" pitchFamily="34" charset="0"/>
              </a:rPr>
              <a:t>to original land patentees who took fee title “subject to” pre-existing railroad right-of-way suffered taking when, after their fee title was disencumbered by railroad abandonment of right-of-way, government converted land under former easements to public trail</a:t>
            </a:r>
            <a:r>
              <a:rPr lang="en-US" sz="2400" dirty="0" smtClean="0">
                <a:latin typeface="Aparajita" pitchFamily="34" charset="0"/>
                <a:cs typeface="Aparajita" pitchFamily="34" charset="0"/>
              </a:rPr>
              <a:t>. Concern that the </a:t>
            </a:r>
            <a:r>
              <a:rPr lang="en-US" sz="2400" dirty="0">
                <a:latin typeface="Aparajita" pitchFamily="34" charset="0"/>
                <a:cs typeface="Aparajita" pitchFamily="34" charset="0"/>
              </a:rPr>
              <a:t>ruling </a:t>
            </a:r>
            <a:r>
              <a:rPr lang="en-US" sz="2400" dirty="0" smtClean="0">
                <a:latin typeface="Aparajita" pitchFamily="34" charset="0"/>
                <a:cs typeface="Aparajita" pitchFamily="34" charset="0"/>
              </a:rPr>
              <a:t>will greatly </a:t>
            </a:r>
            <a:r>
              <a:rPr lang="en-US" sz="2400" dirty="0">
                <a:latin typeface="Aparajita" pitchFamily="34" charset="0"/>
                <a:cs typeface="Aparajita" pitchFamily="34" charset="0"/>
              </a:rPr>
              <a:t>increase cost for Rails-to-Trails in states </a:t>
            </a:r>
            <a:r>
              <a:rPr lang="en-US" sz="2400" dirty="0" smtClean="0">
                <a:latin typeface="Aparajita" pitchFamily="34" charset="0"/>
                <a:cs typeface="Aparajita" pitchFamily="34" charset="0"/>
              </a:rPr>
              <a:t>that only received post-1871 </a:t>
            </a:r>
            <a:r>
              <a:rPr lang="en-US" sz="2400" dirty="0">
                <a:latin typeface="Aparajita" pitchFamily="34" charset="0"/>
                <a:cs typeface="Aparajita" pitchFamily="34" charset="0"/>
              </a:rPr>
              <a:t>right-of-way for railroad and no land grant subsidy</a:t>
            </a:r>
            <a:r>
              <a:rPr lang="en-US" sz="2400" dirty="0" smtClean="0">
                <a:latin typeface="Aparajita" pitchFamily="34" charset="0"/>
                <a:cs typeface="Aparajita" pitchFamily="34" charset="0"/>
              </a:rPr>
              <a:t>.</a:t>
            </a:r>
          </a:p>
          <a:p>
            <a:pPr marL="514350" indent="-514350">
              <a:buFont typeface="+mj-lt"/>
              <a:buAutoNum type="arabicPeriod" startAt="6"/>
            </a:pPr>
            <a:r>
              <a:rPr lang="en-US" sz="2400" dirty="0" smtClean="0">
                <a:latin typeface="Aparajita" pitchFamily="34" charset="0"/>
                <a:cs typeface="Aparajita" pitchFamily="34" charset="0"/>
                <a:hlinkClick r:id="rId3"/>
              </a:rPr>
              <a:t>Phillips </a:t>
            </a:r>
            <a:r>
              <a:rPr lang="en-US" sz="2400" dirty="0">
                <a:latin typeface="Aparajita" pitchFamily="34" charset="0"/>
                <a:cs typeface="Aparajita" pitchFamily="34" charset="0"/>
                <a:hlinkClick r:id="rId3"/>
              </a:rPr>
              <a:t>Co. v. Denver and Rio Grande Western R. Co., C.A.10 (Colo.) 1996, 97 F.3d </a:t>
            </a:r>
            <a:r>
              <a:rPr lang="en-US" sz="2400" dirty="0" smtClean="0">
                <a:latin typeface="Aparajita" pitchFamily="34" charset="0"/>
                <a:cs typeface="Aparajita" pitchFamily="34" charset="0"/>
                <a:hlinkClick r:id="rId3"/>
              </a:rPr>
              <a:t>1375</a:t>
            </a:r>
            <a:r>
              <a:rPr lang="en-US" sz="2400" dirty="0" smtClean="0">
                <a:latin typeface="Aparajita" pitchFamily="34" charset="0"/>
                <a:cs typeface="Aparajita" pitchFamily="34" charset="0"/>
              </a:rPr>
              <a:t>. </a:t>
            </a:r>
            <a:r>
              <a:rPr lang="en-US" sz="2400" dirty="0">
                <a:latin typeface="Aparajita" pitchFamily="34" charset="0"/>
                <a:cs typeface="Aparajita" pitchFamily="34" charset="0"/>
              </a:rPr>
              <a:t>Authorization from Interstate Commerce Commission (ICC) to abandon railroad line is prerequisite to court's determination that determination that railroad has abandoned </a:t>
            </a:r>
            <a:r>
              <a:rPr lang="en-US" sz="2400" dirty="0" smtClean="0">
                <a:latin typeface="Aparajita" pitchFamily="34" charset="0"/>
                <a:cs typeface="Aparajita" pitchFamily="34" charset="0"/>
              </a:rPr>
              <a:t>right-of-way under 43 USC s. 912.</a:t>
            </a:r>
          </a:p>
          <a:p>
            <a:pPr marL="514350" indent="-514350">
              <a:buFont typeface="+mj-lt"/>
              <a:buAutoNum type="arabicPeriod" startAt="6"/>
            </a:pPr>
            <a:r>
              <a:rPr lang="en-US" sz="2400" i="1" dirty="0">
                <a:latin typeface="Aparajita" pitchFamily="34" charset="0"/>
                <a:cs typeface="Aparajita" pitchFamily="34" charset="0"/>
                <a:hlinkClick r:id="rId4"/>
              </a:rPr>
              <a:t>U.S. v. Marvin M. Brandt Revocable Trust</a:t>
            </a:r>
            <a:r>
              <a:rPr lang="en-US" sz="2400" dirty="0">
                <a:latin typeface="Aparajita" pitchFamily="34" charset="0"/>
                <a:cs typeface="Aparajita" pitchFamily="34" charset="0"/>
              </a:rPr>
              <a:t>, Slip Copy, 2008 WL 7185272 (D.Wyo.,2008) describes split of the federal circuits on whether the US retains a reversionary interest in post-1871 railroad rights-of-way.</a:t>
            </a:r>
          </a:p>
          <a:p>
            <a:pPr marL="514350" indent="-514350">
              <a:buFont typeface="+mj-lt"/>
              <a:buAutoNum type="arabicPeriod" startAt="6"/>
            </a:pPr>
            <a:endParaRPr lang="en-US" sz="2400" dirty="0" smtClean="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61</a:t>
            </a:fld>
            <a:endParaRPr lang="en-US"/>
          </a:p>
        </p:txBody>
      </p:sp>
    </p:spTree>
    <p:extLst>
      <p:ext uri="{BB962C8B-B14F-4D97-AF65-F5344CB8AC3E}">
        <p14:creationId xmlns:p14="http://schemas.microsoft.com/office/powerpoint/2010/main" val="3165715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style>
          <a:lnRef idx="0">
            <a:schemeClr val="accent1"/>
          </a:lnRef>
          <a:fillRef idx="3">
            <a:schemeClr val="accent1"/>
          </a:fillRef>
          <a:effectRef idx="3">
            <a:schemeClr val="accent1"/>
          </a:effectRef>
          <a:fontRef idx="minor">
            <a:schemeClr val="lt1"/>
          </a:fontRef>
        </p:style>
        <p:txBody>
          <a:bodyPr>
            <a:normAutofit/>
          </a:bodyPr>
          <a:lstStyle/>
          <a:p>
            <a:r>
              <a:rPr lang="en-US" sz="4000" i="1" dirty="0" smtClean="0">
                <a:effectLst>
                  <a:outerShdw blurRad="38100" dist="38100" dir="2700000" algn="tl">
                    <a:srgbClr val="000000">
                      <a:alpha val="43137"/>
                    </a:srgbClr>
                  </a:outerShdw>
                </a:effectLst>
                <a:latin typeface="Plantagenet Cherokee" pitchFamily="18" charset="0"/>
              </a:rPr>
              <a:t>Cases</a:t>
            </a:r>
            <a:endParaRPr lang="en-US" sz="4000" i="1" dirty="0">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514350" indent="-514350">
              <a:buFont typeface="+mj-lt"/>
              <a:buAutoNum type="arabicPeriod" startAt="9"/>
            </a:pPr>
            <a:r>
              <a:rPr lang="en-US" sz="2400" i="1" dirty="0" err="1" smtClean="0">
                <a:latin typeface="Aparajita" pitchFamily="34" charset="0"/>
                <a:cs typeface="Aparajita" pitchFamily="34" charset="0"/>
                <a:hlinkClick r:id="rId2"/>
              </a:rPr>
              <a:t>Beres</a:t>
            </a:r>
            <a:r>
              <a:rPr lang="en-US" sz="2400" i="1" dirty="0" smtClean="0">
                <a:latin typeface="Aparajita" pitchFamily="34" charset="0"/>
                <a:cs typeface="Aparajita" pitchFamily="34" charset="0"/>
                <a:hlinkClick r:id="rId2"/>
              </a:rPr>
              <a:t> </a:t>
            </a:r>
            <a:r>
              <a:rPr lang="en-US" sz="2400" i="1" dirty="0">
                <a:latin typeface="Aparajita" pitchFamily="34" charset="0"/>
                <a:cs typeface="Aparajita" pitchFamily="34" charset="0"/>
                <a:hlinkClick r:id="rId2"/>
              </a:rPr>
              <a:t>v. United States,</a:t>
            </a:r>
            <a:r>
              <a:rPr lang="en-US" sz="2400" dirty="0">
                <a:latin typeface="Aparajita" pitchFamily="34" charset="0"/>
                <a:cs typeface="Aparajita" pitchFamily="34" charset="0"/>
                <a:hlinkClick r:id="rId2"/>
              </a:rPr>
              <a:t> 64 </a:t>
            </a:r>
            <a:r>
              <a:rPr lang="en-US" sz="2400" dirty="0" err="1">
                <a:latin typeface="Aparajita" pitchFamily="34" charset="0"/>
                <a:cs typeface="Aparajita" pitchFamily="34" charset="0"/>
                <a:hlinkClick r:id="rId2"/>
              </a:rPr>
              <a:t>Fed.Cl</a:t>
            </a:r>
            <a:r>
              <a:rPr lang="en-US" sz="2400" dirty="0">
                <a:latin typeface="Aparajita" pitchFamily="34" charset="0"/>
                <a:cs typeface="Aparajita" pitchFamily="34" charset="0"/>
                <a:hlinkClick r:id="rId2"/>
              </a:rPr>
              <a:t>. 403 (2005)</a:t>
            </a:r>
            <a:r>
              <a:rPr lang="en-US" sz="2400" dirty="0">
                <a:latin typeface="Aparajita" pitchFamily="34" charset="0"/>
                <a:cs typeface="Aparajita" pitchFamily="34" charset="0"/>
              </a:rPr>
              <a:t>, </a:t>
            </a:r>
            <a:r>
              <a:rPr lang="en-US" sz="2400" dirty="0" smtClean="0">
                <a:latin typeface="Aparajita" pitchFamily="34" charset="0"/>
                <a:cs typeface="Aparajita" pitchFamily="34" charset="0"/>
              </a:rPr>
              <a:t>concludes </a:t>
            </a:r>
            <a:r>
              <a:rPr lang="en-US" sz="2400" dirty="0">
                <a:latin typeface="Aparajita" pitchFamily="34" charset="0"/>
                <a:cs typeface="Aparajita" pitchFamily="34" charset="0"/>
              </a:rPr>
              <a:t>that the US retained no reversionary interest in rights-of-way granted under 1875 Right-of-way Act.</a:t>
            </a:r>
          </a:p>
          <a:p>
            <a:pPr marL="514350" indent="-514350">
              <a:buFont typeface="+mj-lt"/>
              <a:buAutoNum type="arabicPeriod" startAt="9"/>
            </a:pPr>
            <a:r>
              <a:rPr lang="en-US" sz="2400" i="1" dirty="0" smtClean="0">
                <a:latin typeface="Aparajita" pitchFamily="34" charset="0"/>
                <a:cs typeface="Aparajita" pitchFamily="34" charset="0"/>
                <a:hlinkClick r:id="rId3"/>
              </a:rPr>
              <a:t>Vieux </a:t>
            </a:r>
            <a:r>
              <a:rPr lang="en-US" sz="2400" i="1" dirty="0">
                <a:latin typeface="Aparajita" pitchFamily="34" charset="0"/>
                <a:cs typeface="Aparajita" pitchFamily="34" charset="0"/>
                <a:hlinkClick r:id="rId3"/>
              </a:rPr>
              <a:t>v. East Bay Regional Park District,</a:t>
            </a:r>
            <a:r>
              <a:rPr lang="en-US" sz="2400" dirty="0">
                <a:latin typeface="Aparajita" pitchFamily="34" charset="0"/>
                <a:cs typeface="Aparajita" pitchFamily="34" charset="0"/>
                <a:hlinkClick r:id="rId3"/>
              </a:rPr>
              <a:t> 906 F.2d 1330, 1335 (9th Cir.1990)</a:t>
            </a:r>
            <a:r>
              <a:rPr lang="en-US" sz="2400" dirty="0">
                <a:latin typeface="Aparajita" pitchFamily="34" charset="0"/>
                <a:cs typeface="Aparajita" pitchFamily="34" charset="0"/>
              </a:rPr>
              <a:t> US retains a reversionary interest in ROW grants under the 1875 </a:t>
            </a:r>
            <a:r>
              <a:rPr lang="en-US" sz="2400" dirty="0" smtClean="0">
                <a:latin typeface="Aparajita" pitchFamily="34" charset="0"/>
                <a:cs typeface="Aparajita" pitchFamily="34" charset="0"/>
              </a:rPr>
              <a:t>act.</a:t>
            </a:r>
          </a:p>
          <a:p>
            <a:pPr marL="514350" indent="-514350">
              <a:buFont typeface="+mj-lt"/>
              <a:buAutoNum type="arabicPeriod" startAt="9"/>
            </a:pPr>
            <a:r>
              <a:rPr lang="en-US" sz="2400" i="1" dirty="0" smtClean="0">
                <a:latin typeface="Aparajita" pitchFamily="34" charset="0"/>
                <a:cs typeface="Aparajita" pitchFamily="34" charset="0"/>
                <a:hlinkClick r:id="rId4"/>
              </a:rPr>
              <a:t>Marshall </a:t>
            </a:r>
            <a:r>
              <a:rPr lang="en-US" sz="2400" i="1" dirty="0">
                <a:latin typeface="Aparajita" pitchFamily="34" charset="0"/>
                <a:cs typeface="Aparajita" pitchFamily="34" charset="0"/>
                <a:hlinkClick r:id="rId4"/>
              </a:rPr>
              <a:t>v. Chi. &amp; Nw. Transp. Co.,</a:t>
            </a:r>
            <a:r>
              <a:rPr lang="en-US" sz="2400" dirty="0">
                <a:latin typeface="Aparajita" pitchFamily="34" charset="0"/>
                <a:cs typeface="Aparajita" pitchFamily="34" charset="0"/>
                <a:hlinkClick r:id="rId4"/>
              </a:rPr>
              <a:t> 31 F.3d 1028 (10th Cir.1994</a:t>
            </a:r>
            <a:r>
              <a:rPr lang="en-US" sz="2400" dirty="0" smtClean="0">
                <a:latin typeface="Aparajita" pitchFamily="34" charset="0"/>
                <a:cs typeface="Aparajita" pitchFamily="34" charset="0"/>
                <a:hlinkClick r:id="rId4"/>
              </a:rPr>
              <a:t>)</a:t>
            </a:r>
            <a:r>
              <a:rPr lang="en-US" sz="2400" dirty="0" smtClean="0">
                <a:latin typeface="Aparajita" pitchFamily="34" charset="0"/>
                <a:cs typeface="Aparajita" pitchFamily="34" charset="0"/>
              </a:rPr>
              <a:t>, </a:t>
            </a:r>
            <a:r>
              <a:rPr lang="en-US" sz="2400" dirty="0">
                <a:latin typeface="Aparajita" pitchFamily="34" charset="0"/>
                <a:cs typeface="Aparajita" pitchFamily="34" charset="0"/>
              </a:rPr>
              <a:t>US retains a reversionary interest in ROW grants under the 1875 </a:t>
            </a:r>
            <a:r>
              <a:rPr lang="en-US" sz="2400" dirty="0" smtClean="0">
                <a:latin typeface="Aparajita" pitchFamily="34" charset="0"/>
                <a:cs typeface="Aparajita" pitchFamily="34" charset="0"/>
              </a:rPr>
              <a:t>act.</a:t>
            </a:r>
          </a:p>
          <a:p>
            <a:pPr marL="514350" indent="-514350">
              <a:buFont typeface="+mj-lt"/>
              <a:buAutoNum type="arabicPeriod" startAt="9"/>
            </a:pPr>
            <a:r>
              <a:rPr lang="en-US" sz="2400" i="1" dirty="0" err="1">
                <a:latin typeface="Aparajita" pitchFamily="34" charset="0"/>
                <a:cs typeface="Aparajita" pitchFamily="34" charset="0"/>
              </a:rPr>
              <a:t>Pollnow</a:t>
            </a:r>
            <a:r>
              <a:rPr lang="en-US" sz="2400" i="1" dirty="0">
                <a:latin typeface="Aparajita" pitchFamily="34" charset="0"/>
                <a:cs typeface="Aparajita" pitchFamily="34" charset="0"/>
              </a:rPr>
              <a:t> v. State Dept. of Natural Resources,</a:t>
            </a:r>
            <a:r>
              <a:rPr lang="en-US" sz="2400" dirty="0">
                <a:latin typeface="Aparajita" pitchFamily="34" charset="0"/>
                <a:cs typeface="Aparajita" pitchFamily="34" charset="0"/>
              </a:rPr>
              <a:t> 88 Wis.2d 350, 355, 276 N.W.2d 738, 741 (1979</a:t>
            </a:r>
            <a:r>
              <a:rPr lang="en-US" sz="2400" dirty="0" smtClean="0">
                <a:latin typeface="Aparajita" pitchFamily="34" charset="0"/>
                <a:cs typeface="Aparajita" pitchFamily="34" charset="0"/>
              </a:rPr>
              <a:t>).</a:t>
            </a:r>
          </a:p>
          <a:p>
            <a:pPr marL="514350" indent="-514350">
              <a:buFont typeface="+mj-lt"/>
              <a:buAutoNum type="arabicPeriod" startAt="9"/>
            </a:pPr>
            <a:r>
              <a:rPr lang="en-US" sz="2400" i="1" u="sng" dirty="0">
                <a:latin typeface="Aparajita" pitchFamily="34" charset="0"/>
                <a:cs typeface="Aparajita" pitchFamily="34" charset="0"/>
                <a:hlinkClick r:id="rId5"/>
              </a:rPr>
              <a:t>State v. Holmgren,</a:t>
            </a:r>
            <a:r>
              <a:rPr lang="en-US" sz="2400" u="sng" dirty="0">
                <a:latin typeface="Aparajita" pitchFamily="34" charset="0"/>
                <a:cs typeface="Aparajita" pitchFamily="34" charset="0"/>
                <a:hlinkClick r:id="rId5"/>
              </a:rPr>
              <a:t> 111 Wis.2d 700, 332 N.W.2d 311 (Ct.App.1983)</a:t>
            </a:r>
            <a:r>
              <a:rPr lang="en-US" sz="2400" dirty="0">
                <a:latin typeface="Aparajita" pitchFamily="34" charset="0"/>
                <a:cs typeface="Aparajita" pitchFamily="34" charset="0"/>
              </a:rPr>
              <a:t> (unpublished disposition). State court ruling of abandonment.</a:t>
            </a:r>
          </a:p>
          <a:p>
            <a:pPr marL="514350" indent="-514350">
              <a:buFont typeface="+mj-lt"/>
              <a:buAutoNum type="arabicPeriod" startAt="9"/>
            </a:pPr>
            <a:endParaRPr lang="en-US" sz="2400"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62</a:t>
            </a:fld>
            <a:endParaRPr lang="en-US"/>
          </a:p>
        </p:txBody>
      </p:sp>
    </p:spTree>
    <p:extLst>
      <p:ext uri="{BB962C8B-B14F-4D97-AF65-F5344CB8AC3E}">
        <p14:creationId xmlns:p14="http://schemas.microsoft.com/office/powerpoint/2010/main" val="3917036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r>
              <a:rPr lang="en-US" sz="2800" i="1" dirty="0">
                <a:effectLst>
                  <a:outerShdw blurRad="38100" dist="38100" dir="2700000" algn="tl">
                    <a:srgbClr val="000000">
                      <a:alpha val="43137"/>
                    </a:srgbClr>
                  </a:outerShdw>
                </a:effectLst>
                <a:latin typeface="Plantagenet Cherokee" pitchFamily="18" charset="0"/>
              </a:rPr>
              <a:t>Federal Statutes </a:t>
            </a:r>
            <a:r>
              <a:rPr lang="en-US" sz="2800" i="1" dirty="0" smtClean="0">
                <a:effectLst>
                  <a:outerShdw blurRad="38100" dist="38100" dir="2700000" algn="tl">
                    <a:srgbClr val="000000">
                      <a:alpha val="43137"/>
                    </a:srgbClr>
                  </a:outerShdw>
                </a:effectLst>
                <a:latin typeface="Plantagenet Cherokee" pitchFamily="18" charset="0"/>
              </a:rPr>
              <a:t>– 1852 Right-of-way </a:t>
            </a:r>
            <a:r>
              <a:rPr lang="en-US" sz="2800" i="1" dirty="0">
                <a:effectLst>
                  <a:outerShdw blurRad="38100" dist="38100" dir="2700000" algn="tl">
                    <a:srgbClr val="000000">
                      <a:alpha val="43137"/>
                    </a:srgbClr>
                  </a:outerShdw>
                </a:effectLst>
                <a:latin typeface="Plantagenet Cherokee" pitchFamily="18" charset="0"/>
              </a:rPr>
              <a:t>Act &amp; </a:t>
            </a:r>
            <a:r>
              <a:rPr lang="en-US" sz="2800" i="1" dirty="0" smtClean="0">
                <a:effectLst>
                  <a:outerShdw blurRad="38100" dist="38100" dir="2700000" algn="tl">
                    <a:srgbClr val="000000">
                      <a:alpha val="43137"/>
                    </a:srgbClr>
                  </a:outerShdw>
                </a:effectLst>
                <a:latin typeface="Plantagenet Cherokee" pitchFamily="18" charset="0"/>
              </a:rPr>
              <a:t/>
            </a:r>
            <a:br>
              <a:rPr lang="en-US" sz="2800" i="1" dirty="0" smtClean="0">
                <a:effectLst>
                  <a:outerShdw blurRad="38100" dist="38100" dir="2700000" algn="tl">
                    <a:srgbClr val="000000">
                      <a:alpha val="43137"/>
                    </a:srgbClr>
                  </a:outerShdw>
                </a:effectLst>
                <a:latin typeface="Plantagenet Cherokee" pitchFamily="18" charset="0"/>
              </a:rPr>
            </a:br>
            <a:r>
              <a:rPr lang="en-US" sz="2800" i="1" dirty="0" smtClean="0">
                <a:effectLst>
                  <a:outerShdw blurRad="38100" dist="38100" dir="2700000" algn="tl">
                    <a:srgbClr val="000000">
                      <a:alpha val="43137"/>
                    </a:srgbClr>
                  </a:outerShdw>
                </a:effectLst>
                <a:latin typeface="Plantagenet Cherokee" pitchFamily="18" charset="0"/>
              </a:rPr>
              <a:t>1856 </a:t>
            </a:r>
            <a:r>
              <a:rPr lang="en-US" sz="2800" i="1" dirty="0">
                <a:effectLst>
                  <a:outerShdw blurRad="38100" dist="38100" dir="2700000" algn="tl">
                    <a:srgbClr val="000000">
                      <a:alpha val="43137"/>
                    </a:srgbClr>
                  </a:outerShdw>
                </a:effectLst>
                <a:latin typeface="Plantagenet Cherokee" pitchFamily="18" charset="0"/>
              </a:rPr>
              <a:t>Grant &amp; Amendments</a:t>
            </a:r>
          </a:p>
        </p:txBody>
      </p:sp>
      <p:sp>
        <p:nvSpPr>
          <p:cNvPr id="3" name="Content Placeholder 2"/>
          <p:cNvSpPr>
            <a:spLocks noGrp="1"/>
          </p:cNvSpPr>
          <p:nvPr>
            <p:ph idx="1"/>
          </p:nvPr>
        </p:nvSpPr>
        <p:spPr>
          <a:xfrm>
            <a:off x="457200" y="1447800"/>
            <a:ext cx="8001000" cy="4876800"/>
          </a:xfrm>
        </p:spPr>
        <p:style>
          <a:lnRef idx="2">
            <a:schemeClr val="accent1"/>
          </a:lnRef>
          <a:fillRef idx="1">
            <a:schemeClr val="lt1"/>
          </a:fillRef>
          <a:effectRef idx="0">
            <a:schemeClr val="accent1"/>
          </a:effectRef>
          <a:fontRef idx="minor">
            <a:schemeClr val="dk1"/>
          </a:fontRef>
        </p:style>
        <p:txBody>
          <a:bodyPr>
            <a:noAutofit/>
          </a:bodyPr>
          <a:lstStyle/>
          <a:p>
            <a:pPr marL="457200" indent="-457200">
              <a:buFont typeface="+mj-lt"/>
              <a:buAutoNum type="arabicPeriod"/>
            </a:pPr>
            <a:r>
              <a:rPr lang="en-US" sz="2000" b="1" dirty="0">
                <a:latin typeface="Aparajita" pitchFamily="34" charset="0"/>
                <a:cs typeface="Aparajita" pitchFamily="34" charset="0"/>
              </a:rPr>
              <a:t>Right of Way Act of 1852</a:t>
            </a:r>
            <a:r>
              <a:rPr lang="en-US" sz="2000" dirty="0">
                <a:latin typeface="Aparajita" pitchFamily="34" charset="0"/>
                <a:cs typeface="Aparajita" pitchFamily="34" charset="0"/>
              </a:rPr>
              <a:t>, Ch. 80, 10 Stat. 28 (Aug. 4, 1852), amended by </a:t>
            </a:r>
            <a:r>
              <a:rPr lang="en-US" sz="2000" dirty="0" smtClean="0">
                <a:latin typeface="Aparajita" pitchFamily="34" charset="0"/>
                <a:cs typeface="Aparajita" pitchFamily="34" charset="0"/>
              </a:rPr>
              <a:t>Ch</a:t>
            </a:r>
            <a:r>
              <a:rPr lang="en-US" sz="2000" dirty="0">
                <a:latin typeface="Aparajita" pitchFamily="34" charset="0"/>
                <a:cs typeface="Aparajita" pitchFamily="34" charset="0"/>
              </a:rPr>
              <a:t>. 179, 12 Stat. 577 (July 15, 1862). </a:t>
            </a:r>
            <a:r>
              <a:rPr lang="en-US" sz="2000" dirty="0" smtClean="0">
                <a:latin typeface="Aparajita" pitchFamily="34" charset="0"/>
                <a:cs typeface="Aparajita" pitchFamily="34" charset="0"/>
              </a:rPr>
              <a:t>Provides 100’ right-of-way; 200’ where terrain requires it. In 1855, Congress extends Right-of-way Act of 1852 to </a:t>
            </a:r>
            <a:r>
              <a:rPr lang="en-US" sz="2000" dirty="0">
                <a:latin typeface="Aparajita" pitchFamily="34" charset="0"/>
                <a:cs typeface="Aparajita" pitchFamily="34" charset="0"/>
              </a:rPr>
              <a:t>“all of the public lands of the United States, in the Territories of the United States.” </a:t>
            </a:r>
            <a:r>
              <a:rPr lang="en-US" sz="2000" dirty="0" smtClean="0">
                <a:latin typeface="Aparajita" pitchFamily="34" charset="0"/>
                <a:cs typeface="Aparajita" pitchFamily="34" charset="0"/>
              </a:rPr>
              <a:t>Ch. 200, 10 Stat. 686 (Mar. 3, 1855).</a:t>
            </a:r>
          </a:p>
          <a:p>
            <a:pPr marL="457200" indent="-457200">
              <a:buFont typeface="+mj-lt"/>
              <a:buAutoNum type="arabicPeriod"/>
            </a:pPr>
            <a:r>
              <a:rPr lang="en-US" sz="2000" b="1" dirty="0" smtClean="0">
                <a:latin typeface="Aparajita" pitchFamily="34" charset="0"/>
                <a:cs typeface="Aparajita" pitchFamily="34" charset="0"/>
              </a:rPr>
              <a:t>1856 Land grant –</a:t>
            </a:r>
            <a:r>
              <a:rPr lang="en-US" sz="2000" dirty="0" smtClean="0">
                <a:latin typeface="Aparajita" pitchFamily="34" charset="0"/>
                <a:cs typeface="Aparajita" pitchFamily="34" charset="0"/>
              </a:rPr>
              <a:t> </a:t>
            </a:r>
            <a:r>
              <a:rPr lang="sv-SE" sz="2000" i="1" dirty="0" smtClean="0">
                <a:latin typeface="Aparajita" pitchFamily="34" charset="0"/>
                <a:cs typeface="Aparajita" pitchFamily="34" charset="0"/>
              </a:rPr>
              <a:t>An Act granting Public Lands to the State of Wisconsin to aid in the Construction of Railroads in said State</a:t>
            </a:r>
            <a:r>
              <a:rPr lang="en-US" sz="2000" dirty="0" smtClean="0">
                <a:latin typeface="Aparajita" pitchFamily="34" charset="0"/>
                <a:cs typeface="Aparajita" pitchFamily="34" charset="0"/>
              </a:rPr>
              <a:t>, </a:t>
            </a:r>
            <a:r>
              <a:rPr lang="en-US" sz="2000" i="1" dirty="0">
                <a:latin typeface="Aparajita" pitchFamily="34" charset="0"/>
                <a:cs typeface="Aparajita" pitchFamily="34" charset="0"/>
              </a:rPr>
              <a:t>Statutes at Large, </a:t>
            </a:r>
            <a:r>
              <a:rPr lang="en-US" sz="2000" dirty="0">
                <a:latin typeface="Aparajita" pitchFamily="34" charset="0"/>
                <a:cs typeface="Aparajita" pitchFamily="34" charset="0"/>
              </a:rPr>
              <a:t>XI, 20 [</a:t>
            </a:r>
            <a:r>
              <a:rPr lang="sv-SE" sz="2000" dirty="0">
                <a:latin typeface="Aparajita" pitchFamily="34" charset="0"/>
                <a:cs typeface="Aparajita" pitchFamily="34" charset="0"/>
              </a:rPr>
              <a:t>Ch. 43, 11 Stat. 20 (June 3, 1856</a:t>
            </a:r>
            <a:r>
              <a:rPr lang="sv-SE" sz="2000" dirty="0" smtClean="0">
                <a:latin typeface="Aparajita" pitchFamily="34" charset="0"/>
                <a:cs typeface="Aparajita" pitchFamily="34" charset="0"/>
              </a:rPr>
              <a:t>)]. Grants the Northeast and Northwest routes.</a:t>
            </a:r>
          </a:p>
          <a:p>
            <a:pPr marL="457200" indent="-457200">
              <a:buFont typeface="+mj-lt"/>
              <a:buAutoNum type="arabicPeriod"/>
            </a:pPr>
            <a:r>
              <a:rPr lang="sv-SE" sz="2000" b="1" dirty="0" smtClean="0">
                <a:latin typeface="Aparajita" pitchFamily="34" charset="0"/>
                <a:cs typeface="Aparajita" pitchFamily="34" charset="0"/>
              </a:rPr>
              <a:t>1862 Joint Resolution</a:t>
            </a:r>
            <a:r>
              <a:rPr lang="sv-SE" sz="2000" dirty="0" smtClean="0">
                <a:latin typeface="Aparajita" pitchFamily="34" charset="0"/>
                <a:cs typeface="Aparajita" pitchFamily="34" charset="0"/>
              </a:rPr>
              <a:t> authorizes shift in the 1856 Northeast route between ranges 16-23 east of the 4th principal meridian. </a:t>
            </a:r>
            <a:r>
              <a:rPr lang="en-US" sz="2000" dirty="0" smtClean="0">
                <a:latin typeface="Aparajita" pitchFamily="34" charset="0"/>
                <a:cs typeface="Aparajita" pitchFamily="34" charset="0"/>
              </a:rPr>
              <a:t>[Res. 80, 12 Stat. 618 (April 25, 1862)].</a:t>
            </a:r>
            <a:endParaRPr lang="sv-SE" sz="2000" dirty="0" smtClean="0">
              <a:latin typeface="Aparajita" pitchFamily="34" charset="0"/>
              <a:cs typeface="Aparajita" pitchFamily="34" charset="0"/>
            </a:endParaRPr>
          </a:p>
          <a:p>
            <a:pPr marL="457200" indent="-457200">
              <a:buFont typeface="+mj-lt"/>
              <a:buAutoNum type="arabicPeriod"/>
            </a:pPr>
            <a:r>
              <a:rPr lang="sv-SE" sz="2000" b="1" dirty="0" smtClean="0">
                <a:latin typeface="Aparajita" pitchFamily="34" charset="0"/>
                <a:cs typeface="Aparajita" pitchFamily="34" charset="0"/>
              </a:rPr>
              <a:t>1864 </a:t>
            </a:r>
            <a:r>
              <a:rPr lang="en-US" sz="2000" b="1" dirty="0" smtClean="0">
                <a:latin typeface="Aparajita" pitchFamily="34" charset="0"/>
                <a:cs typeface="Aparajita" pitchFamily="34" charset="0"/>
              </a:rPr>
              <a:t>Land grant – </a:t>
            </a:r>
            <a:r>
              <a:rPr lang="sv-SE" sz="2000" i="1" dirty="0" smtClean="0">
                <a:latin typeface="Aparajita" pitchFamily="34" charset="0"/>
                <a:cs typeface="Aparajita" pitchFamily="34" charset="0"/>
              </a:rPr>
              <a:t>An Act granting Lands to aid in the Construction of Certain Railroads in the State of Wisconsin</a:t>
            </a:r>
            <a:r>
              <a:rPr lang="en-US" sz="2000" dirty="0" smtClean="0">
                <a:latin typeface="Aparajita" pitchFamily="34" charset="0"/>
                <a:cs typeface="Aparajita" pitchFamily="34" charset="0"/>
              </a:rPr>
              <a:t>, </a:t>
            </a:r>
            <a:r>
              <a:rPr lang="en-US" sz="2000" i="1" dirty="0">
                <a:latin typeface="Aparajita" pitchFamily="34" charset="0"/>
                <a:cs typeface="Aparajita" pitchFamily="34" charset="0"/>
              </a:rPr>
              <a:t>Statutes at Large, </a:t>
            </a:r>
            <a:r>
              <a:rPr lang="en-US" sz="2000" dirty="0">
                <a:latin typeface="Aparajita" pitchFamily="34" charset="0"/>
                <a:cs typeface="Aparajita" pitchFamily="34" charset="0"/>
              </a:rPr>
              <a:t>XIII, 66. [Ch. 80, 13 Stat. 66 (May 5, 1864</a:t>
            </a:r>
            <a:r>
              <a:rPr lang="en-US" sz="2000" dirty="0" smtClean="0">
                <a:latin typeface="Aparajita" pitchFamily="34" charset="0"/>
                <a:cs typeface="Aparajita" pitchFamily="34" charset="0"/>
              </a:rPr>
              <a:t>)]. Grants a 3rd route &amp; breaks Northwest route in to: 1. St. Croix Lake or river-Bayfield &amp; Superior; 2. Tomah-St. Croix river. </a:t>
            </a:r>
          </a:p>
          <a:p>
            <a:pPr marL="514350" indent="-514350">
              <a:buFont typeface="+mj-lt"/>
              <a:buAutoNum type="arabicPeriod" startAt="5"/>
            </a:pPr>
            <a:r>
              <a:rPr lang="en-US" sz="2000" b="1" dirty="0" smtClean="0">
                <a:latin typeface="Aparajita" pitchFamily="34" charset="0"/>
                <a:cs typeface="Aparajita" pitchFamily="34" charset="0"/>
              </a:rPr>
              <a:t>1865</a:t>
            </a:r>
            <a:r>
              <a:rPr lang="en-US" sz="2000" dirty="0" smtClean="0">
                <a:latin typeface="Aparajita" pitchFamily="34" charset="0"/>
                <a:cs typeface="Aparajita" pitchFamily="34" charset="0"/>
              </a:rPr>
              <a:t> – Extends time for Northeast route completion to June 3, 1871. [Ch. 53, 13 Stat. 520 (Mar. 3, 1865)].</a:t>
            </a:r>
          </a:p>
        </p:txBody>
      </p:sp>
      <p:sp>
        <p:nvSpPr>
          <p:cNvPr id="4" name="Slide Number Placeholder 3"/>
          <p:cNvSpPr>
            <a:spLocks noGrp="1"/>
          </p:cNvSpPr>
          <p:nvPr>
            <p:ph type="sldNum" sz="quarter" idx="12"/>
          </p:nvPr>
        </p:nvSpPr>
        <p:spPr/>
        <p:txBody>
          <a:bodyPr/>
          <a:lstStyle/>
          <a:p>
            <a:fld id="{D5695F64-24B3-4343-B033-67A047FC9792}" type="slidenum">
              <a:rPr lang="en-US" smtClean="0"/>
              <a:t>63</a:t>
            </a:fld>
            <a:endParaRPr lang="en-US"/>
          </a:p>
        </p:txBody>
      </p:sp>
    </p:spTree>
    <p:extLst>
      <p:ext uri="{BB962C8B-B14F-4D97-AF65-F5344CB8AC3E}">
        <p14:creationId xmlns:p14="http://schemas.microsoft.com/office/powerpoint/2010/main" val="3438450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r>
              <a:rPr lang="en-US" sz="3200" i="1" dirty="0" smtClean="0">
                <a:latin typeface="Plantagenet Cherokee" pitchFamily="18" charset="0"/>
              </a:rPr>
              <a:t>Federal </a:t>
            </a:r>
            <a:r>
              <a:rPr lang="en-US" sz="3200" i="1" dirty="0">
                <a:latin typeface="Plantagenet Cherokee" pitchFamily="18" charset="0"/>
              </a:rPr>
              <a:t>Statutes </a:t>
            </a:r>
            <a:r>
              <a:rPr lang="en-US" sz="3200" i="1" dirty="0" smtClean="0">
                <a:latin typeface="Plantagenet Cherokee" pitchFamily="18" charset="0"/>
              </a:rPr>
              <a:t> </a:t>
            </a:r>
            <a:br>
              <a:rPr lang="en-US" sz="3200" i="1" dirty="0" smtClean="0">
                <a:latin typeface="Plantagenet Cherokee" pitchFamily="18" charset="0"/>
              </a:rPr>
            </a:br>
            <a:r>
              <a:rPr lang="en-US" sz="3200" i="1" dirty="0" smtClean="0">
                <a:latin typeface="Plantagenet Cherokee" pitchFamily="18" charset="0"/>
              </a:rPr>
              <a:t>1864 </a:t>
            </a:r>
            <a:r>
              <a:rPr lang="en-US" sz="3200" i="1" dirty="0">
                <a:latin typeface="Plantagenet Cherokee" pitchFamily="18" charset="0"/>
              </a:rPr>
              <a:t>Grant &amp; Amendments</a:t>
            </a:r>
          </a:p>
        </p:txBody>
      </p:sp>
      <p:sp>
        <p:nvSpPr>
          <p:cNvPr id="3" name="Content Placeholder 2"/>
          <p:cNvSpPr>
            <a:spLocks noGrp="1"/>
          </p:cNvSpPr>
          <p:nvPr>
            <p:ph idx="1"/>
          </p:nvPr>
        </p:nvSpPr>
        <p:spPr>
          <a:xfrm>
            <a:off x="457200" y="1447799"/>
            <a:ext cx="8229600" cy="4678365"/>
          </a:xfrm>
        </p:spPr>
        <p:style>
          <a:lnRef idx="2">
            <a:schemeClr val="accent1"/>
          </a:lnRef>
          <a:fillRef idx="1">
            <a:schemeClr val="lt1"/>
          </a:fillRef>
          <a:effectRef idx="0">
            <a:schemeClr val="accent1"/>
          </a:effectRef>
          <a:fontRef idx="minor">
            <a:schemeClr val="dk1"/>
          </a:fontRef>
        </p:style>
        <p:txBody>
          <a:bodyPr anchor="ctr">
            <a:normAutofit fontScale="92500" lnSpcReduction="10000"/>
          </a:bodyPr>
          <a:lstStyle/>
          <a:p>
            <a:pPr marL="457200" indent="-457200">
              <a:buFont typeface="+mj-lt"/>
              <a:buAutoNum type="arabicPeriod" startAt="6"/>
            </a:pPr>
            <a:r>
              <a:rPr lang="sv-SE" sz="2200" b="1" dirty="0" smtClean="0">
                <a:latin typeface="Aparajita" pitchFamily="34" charset="0"/>
                <a:cs typeface="Aparajita" pitchFamily="34" charset="0"/>
              </a:rPr>
              <a:t>1864 </a:t>
            </a:r>
            <a:r>
              <a:rPr lang="en-US" sz="2200" b="1" dirty="0">
                <a:latin typeface="Aparajita" pitchFamily="34" charset="0"/>
                <a:cs typeface="Aparajita" pitchFamily="34" charset="0"/>
              </a:rPr>
              <a:t>Land Grant </a:t>
            </a:r>
            <a:r>
              <a:rPr lang="en-US" sz="2200" b="1" dirty="0" smtClean="0">
                <a:latin typeface="Aparajita" pitchFamily="34" charset="0"/>
                <a:cs typeface="Aparajita" pitchFamily="34" charset="0"/>
              </a:rPr>
              <a:t>Act – </a:t>
            </a:r>
            <a:r>
              <a:rPr lang="sv-SE" sz="2200" i="1" dirty="0" smtClean="0">
                <a:latin typeface="Aparajita" pitchFamily="34" charset="0"/>
                <a:cs typeface="Aparajita" pitchFamily="34" charset="0"/>
              </a:rPr>
              <a:t>An Act granting Lands to aid in the Construction of Certain Railroads in the State of Wisconsin</a:t>
            </a:r>
            <a:r>
              <a:rPr lang="en-US" sz="2200" dirty="0" smtClean="0">
                <a:latin typeface="Aparajita" pitchFamily="34" charset="0"/>
                <a:cs typeface="Aparajita" pitchFamily="34" charset="0"/>
              </a:rPr>
              <a:t>, </a:t>
            </a:r>
            <a:r>
              <a:rPr lang="en-US" sz="2200" i="1" dirty="0" smtClean="0">
                <a:latin typeface="Aparajita" pitchFamily="34" charset="0"/>
                <a:cs typeface="Aparajita" pitchFamily="34" charset="0"/>
              </a:rPr>
              <a:t>Statutes at Large, </a:t>
            </a:r>
            <a:r>
              <a:rPr lang="en-US" sz="2200" dirty="0">
                <a:latin typeface="Aparajita" pitchFamily="34" charset="0"/>
                <a:cs typeface="Aparajita" pitchFamily="34" charset="0"/>
              </a:rPr>
              <a:t>XIII, 66. [Ch. 80, 13 Stat. 66 (May 5, 1864</a:t>
            </a:r>
            <a:r>
              <a:rPr lang="en-US" sz="2200" dirty="0" smtClean="0">
                <a:latin typeface="Aparajita" pitchFamily="34" charset="0"/>
                <a:cs typeface="Aparajita" pitchFamily="34" charset="0"/>
              </a:rPr>
              <a:t>)], amended by Ch</a:t>
            </a:r>
            <a:r>
              <a:rPr lang="en-US" sz="2200" dirty="0">
                <a:latin typeface="Aparajita" pitchFamily="34" charset="0"/>
                <a:cs typeface="Aparajita" pitchFamily="34" charset="0"/>
              </a:rPr>
              <a:t>. </a:t>
            </a:r>
            <a:r>
              <a:rPr lang="en-US" sz="2200" dirty="0" smtClean="0">
                <a:latin typeface="Aparajita" pitchFamily="34" charset="0"/>
                <a:cs typeface="Aparajita" pitchFamily="34" charset="0"/>
              </a:rPr>
              <a:t>82, 18 </a:t>
            </a:r>
            <a:r>
              <a:rPr lang="en-US" sz="2200" dirty="0">
                <a:latin typeface="Aparajita" pitchFamily="34" charset="0"/>
                <a:cs typeface="Aparajita" pitchFamily="34" charset="0"/>
              </a:rPr>
              <a:t>Stat. </a:t>
            </a:r>
            <a:r>
              <a:rPr lang="en-US" sz="2200" dirty="0" smtClean="0">
                <a:latin typeface="Aparajita" pitchFamily="34" charset="0"/>
                <a:cs typeface="Aparajita" pitchFamily="34" charset="0"/>
              </a:rPr>
              <a:t>28 </a:t>
            </a:r>
            <a:r>
              <a:rPr lang="en-US" sz="2200" dirty="0">
                <a:latin typeface="Aparajita" pitchFamily="34" charset="0"/>
                <a:cs typeface="Aparajita" pitchFamily="34" charset="0"/>
              </a:rPr>
              <a:t>(Mar. 3, </a:t>
            </a:r>
            <a:r>
              <a:rPr lang="en-US" sz="2200" dirty="0" smtClean="0">
                <a:latin typeface="Aparajita" pitchFamily="34" charset="0"/>
                <a:cs typeface="Aparajita" pitchFamily="34" charset="0"/>
              </a:rPr>
              <a:t>1875). Extends to end of 1876 time for Wisconsin Central to complete third route.</a:t>
            </a:r>
          </a:p>
          <a:p>
            <a:pPr marL="457200" indent="-457200">
              <a:buFont typeface="+mj-lt"/>
              <a:buAutoNum type="arabicPeriod" startAt="6"/>
            </a:pPr>
            <a:r>
              <a:rPr lang="en-US" sz="2200" b="1" dirty="0" smtClean="0">
                <a:latin typeface="Aparajita" pitchFamily="34" charset="0"/>
                <a:cs typeface="Aparajita" pitchFamily="34" charset="0"/>
              </a:rPr>
              <a:t>1865 –</a:t>
            </a:r>
            <a:r>
              <a:rPr lang="en-US" sz="2200" dirty="0" smtClean="0">
                <a:latin typeface="Aparajita" pitchFamily="34" charset="0"/>
                <a:cs typeface="Aparajita" pitchFamily="34" charset="0"/>
              </a:rPr>
              <a:t> Extends time for Northeast route completion to June 3, 1871. [Ch. 53, 13 Stat. 520 (Mar. 3, 1865)].</a:t>
            </a:r>
          </a:p>
          <a:p>
            <a:pPr marL="457200" indent="-457200">
              <a:buFont typeface="+mj-lt"/>
              <a:buAutoNum type="arabicPeriod" startAt="6"/>
            </a:pPr>
            <a:r>
              <a:rPr lang="en-US" sz="2200" b="1" dirty="0" smtClean="0">
                <a:latin typeface="Aparajita" pitchFamily="34" charset="0"/>
                <a:cs typeface="Aparajita" pitchFamily="34" charset="0"/>
              </a:rPr>
              <a:t>1866 –</a:t>
            </a:r>
            <a:r>
              <a:rPr lang="en-US" sz="2200" dirty="0" smtClean="0">
                <a:latin typeface="Aparajita" pitchFamily="34" charset="0"/>
                <a:cs typeface="Aparajita" pitchFamily="34" charset="0"/>
              </a:rPr>
              <a:t> Allows adjustment in WC route to include Ripon &amp; Berlin as requested by state legislature. Res. 53, 14 Stat. 360 (June 21, 1866)].</a:t>
            </a:r>
          </a:p>
          <a:p>
            <a:pPr marL="457200" indent="-457200">
              <a:buFont typeface="+mj-lt"/>
              <a:buAutoNum type="arabicPeriod" startAt="6"/>
            </a:pPr>
            <a:r>
              <a:rPr lang="en-US" sz="2200" b="1" dirty="0" smtClean="0">
                <a:latin typeface="Aparajita" pitchFamily="34" charset="0"/>
                <a:cs typeface="Aparajita" pitchFamily="34" charset="0"/>
              </a:rPr>
              <a:t>1875 –</a:t>
            </a:r>
            <a:r>
              <a:rPr lang="en-US" sz="2200" dirty="0" smtClean="0">
                <a:latin typeface="Aparajita" pitchFamily="34" charset="0"/>
                <a:cs typeface="Aparajita" pitchFamily="34" charset="0"/>
              </a:rPr>
              <a:t> Authorizes WC to straighten route by dropping Ripon &amp; Berlin as requested by state. [Ch. 176, 18 Stat. 511 (Mar. 3, 1875)].</a:t>
            </a:r>
          </a:p>
          <a:p>
            <a:pPr marL="457200" indent="-457200">
              <a:buFont typeface="+mj-lt"/>
              <a:buAutoNum type="arabicPeriod" startAt="6"/>
            </a:pPr>
            <a:r>
              <a:rPr lang="en-US" sz="2200" b="1" dirty="0" smtClean="0">
                <a:latin typeface="Aparajita" pitchFamily="34" charset="0"/>
                <a:cs typeface="Aparajita" pitchFamily="34" charset="0"/>
              </a:rPr>
              <a:t>1875 – </a:t>
            </a:r>
            <a:r>
              <a:rPr lang="en-US" sz="2200" i="1" dirty="0" smtClean="0">
                <a:latin typeface="Aparajita" pitchFamily="34" charset="0"/>
                <a:cs typeface="Aparajita" pitchFamily="34" charset="0"/>
              </a:rPr>
              <a:t>General </a:t>
            </a:r>
            <a:r>
              <a:rPr lang="en-US" sz="2200" i="1" dirty="0">
                <a:latin typeface="Aparajita" pitchFamily="34" charset="0"/>
                <a:cs typeface="Aparajita" pitchFamily="34" charset="0"/>
              </a:rPr>
              <a:t>Railroad Right of Way Act of </a:t>
            </a:r>
            <a:r>
              <a:rPr lang="en-US" sz="2200" i="1" dirty="0" smtClean="0">
                <a:latin typeface="Aparajita" pitchFamily="34" charset="0"/>
                <a:cs typeface="Aparajita" pitchFamily="34" charset="0"/>
              </a:rPr>
              <a:t>1875,</a:t>
            </a:r>
            <a:r>
              <a:rPr lang="en-US" sz="2200" dirty="0" smtClean="0">
                <a:latin typeface="Aparajita" pitchFamily="34" charset="0"/>
                <a:cs typeface="Aparajita" pitchFamily="34" charset="0"/>
              </a:rPr>
              <a:t> 43 </a:t>
            </a:r>
            <a:r>
              <a:rPr lang="en-US" sz="2200" dirty="0">
                <a:latin typeface="Aparajita" pitchFamily="34" charset="0"/>
                <a:cs typeface="Aparajita" pitchFamily="34" charset="0"/>
              </a:rPr>
              <a:t>U.S.C. § </a:t>
            </a:r>
            <a:r>
              <a:rPr lang="en-US" sz="2200" dirty="0" smtClean="0">
                <a:latin typeface="Aparajita" pitchFamily="34" charset="0"/>
                <a:cs typeface="Aparajita" pitchFamily="34" charset="0"/>
              </a:rPr>
              <a:t>934, provided right-of-way (easements) across </a:t>
            </a:r>
            <a:r>
              <a:rPr lang="en-US" sz="2200" dirty="0">
                <a:latin typeface="Aparajita" pitchFamily="34" charset="0"/>
                <a:cs typeface="Aparajita" pitchFamily="34" charset="0"/>
              </a:rPr>
              <a:t>public lands.</a:t>
            </a:r>
            <a:endParaRPr lang="en-US" sz="2200" dirty="0" smtClean="0">
              <a:latin typeface="Aparajita" pitchFamily="34" charset="0"/>
              <a:cs typeface="Aparajita" pitchFamily="34" charset="0"/>
            </a:endParaRPr>
          </a:p>
          <a:p>
            <a:pPr marL="457200" indent="-457200">
              <a:buFont typeface="+mj-lt"/>
              <a:buAutoNum type="arabicPeriod" startAt="6"/>
            </a:pPr>
            <a:r>
              <a:rPr lang="en-US" sz="2200" b="1" dirty="0" smtClean="0">
                <a:latin typeface="Aparajita" pitchFamily="34" charset="0"/>
                <a:cs typeface="Aparajita" pitchFamily="34" charset="0"/>
              </a:rPr>
              <a:t>1922 – </a:t>
            </a:r>
            <a:r>
              <a:rPr lang="en-US" sz="2200" i="1" dirty="0" smtClean="0">
                <a:latin typeface="Aparajita" pitchFamily="34" charset="0"/>
                <a:cs typeface="Aparajita" pitchFamily="34" charset="0"/>
              </a:rPr>
              <a:t>Abandoned Railroad Right of Way Act</a:t>
            </a:r>
            <a:r>
              <a:rPr lang="en-US" sz="2200" dirty="0" smtClean="0">
                <a:latin typeface="Aparajita" pitchFamily="34" charset="0"/>
                <a:cs typeface="Aparajita" pitchFamily="34" charset="0"/>
              </a:rPr>
              <a:t>, 43 U.S.C. § 912</a:t>
            </a:r>
          </a:p>
          <a:p>
            <a:pPr marL="457200" indent="-457200">
              <a:buFont typeface="+mj-lt"/>
              <a:buAutoNum type="arabicPeriod" startAt="6"/>
            </a:pPr>
            <a:r>
              <a:rPr lang="en-US" sz="2200" b="1" dirty="0" smtClean="0">
                <a:latin typeface="Aparajita" pitchFamily="34" charset="0"/>
                <a:cs typeface="Aparajita" pitchFamily="34" charset="0"/>
              </a:rPr>
              <a:t>1982 – </a:t>
            </a:r>
            <a:r>
              <a:rPr lang="en-US" sz="2200" i="1" dirty="0" smtClean="0">
                <a:latin typeface="Aparajita" pitchFamily="34" charset="0"/>
                <a:cs typeface="Aparajita" pitchFamily="34" charset="0"/>
              </a:rPr>
              <a:t>National Trails System Act (Rails-to-Trails)</a:t>
            </a:r>
            <a:r>
              <a:rPr lang="en-US" sz="2200" dirty="0" smtClean="0">
                <a:latin typeface="Aparajita" pitchFamily="34" charset="0"/>
                <a:cs typeface="Aparajita" pitchFamily="34" charset="0"/>
              </a:rPr>
              <a:t>, 16 U.S.C. § 1248</a:t>
            </a:r>
          </a:p>
        </p:txBody>
      </p:sp>
      <p:sp>
        <p:nvSpPr>
          <p:cNvPr id="4" name="Slide Number Placeholder 3"/>
          <p:cNvSpPr>
            <a:spLocks noGrp="1"/>
          </p:cNvSpPr>
          <p:nvPr>
            <p:ph type="sldNum" sz="quarter" idx="12"/>
          </p:nvPr>
        </p:nvSpPr>
        <p:spPr/>
        <p:txBody>
          <a:bodyPr/>
          <a:lstStyle/>
          <a:p>
            <a:fld id="{D5695F64-24B3-4343-B033-67A047FC9792}" type="slidenum">
              <a:rPr lang="en-US" smtClean="0"/>
              <a:t>64</a:t>
            </a:fld>
            <a:endParaRPr lang="en-US"/>
          </a:p>
        </p:txBody>
      </p:sp>
    </p:spTree>
    <p:extLst>
      <p:ext uri="{BB962C8B-B14F-4D97-AF65-F5344CB8AC3E}">
        <p14:creationId xmlns:p14="http://schemas.microsoft.com/office/powerpoint/2010/main" val="22037731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r>
              <a:rPr lang="en-US" sz="3200" dirty="0" smtClean="0">
                <a:effectLst>
                  <a:outerShdw blurRad="38100" dist="38100" dir="2700000" algn="tl">
                    <a:srgbClr val="000000">
                      <a:alpha val="43137"/>
                    </a:srgbClr>
                  </a:outerShdw>
                </a:effectLst>
                <a:latin typeface="Plantagenet Cherokee" pitchFamily="18" charset="0"/>
                <a:cs typeface="Aparajita" pitchFamily="34" charset="0"/>
              </a:rPr>
              <a:t>Railroad conveyances </a:t>
            </a:r>
            <a:br>
              <a:rPr lang="en-US" sz="3200" dirty="0" smtClean="0">
                <a:effectLst>
                  <a:outerShdw blurRad="38100" dist="38100" dir="2700000" algn="tl">
                    <a:srgbClr val="000000">
                      <a:alpha val="43137"/>
                    </a:srgbClr>
                  </a:outerShdw>
                </a:effectLst>
                <a:latin typeface="Plantagenet Cherokee" pitchFamily="18" charset="0"/>
                <a:cs typeface="Aparajita" pitchFamily="34" charset="0"/>
              </a:rPr>
            </a:br>
            <a:r>
              <a:rPr lang="en-US" sz="3200" dirty="0" smtClean="0">
                <a:effectLst>
                  <a:outerShdw blurRad="38100" dist="38100" dir="2700000" algn="tl">
                    <a:srgbClr val="000000">
                      <a:alpha val="43137"/>
                    </a:srgbClr>
                  </a:outerShdw>
                </a:effectLst>
                <a:latin typeface="Plantagenet Cherokee" pitchFamily="18" charset="0"/>
              </a:rPr>
              <a:t>Section </a:t>
            </a:r>
            <a:r>
              <a:rPr lang="en-US" sz="3200" dirty="0" smtClean="0">
                <a:effectLst>
                  <a:outerShdw blurRad="38100" dist="38100" dir="2700000" algn="tl">
                    <a:srgbClr val="000000">
                      <a:alpha val="43137"/>
                    </a:srgbClr>
                  </a:outerShdw>
                </a:effectLst>
                <a:latin typeface="Plantagenet Cherokee" pitchFamily="18" charset="0"/>
                <a:cs typeface="Aparajita" pitchFamily="34" charset="0"/>
              </a:rPr>
              <a:t>190.11 Wis. </a:t>
            </a:r>
            <a:r>
              <a:rPr lang="en-US" sz="3200" dirty="0" smtClean="0">
                <a:effectLst>
                  <a:outerShdw blurRad="38100" dist="38100" dir="2700000" algn="tl">
                    <a:srgbClr val="000000">
                      <a:alpha val="43137"/>
                    </a:srgbClr>
                  </a:outerShdw>
                </a:effectLst>
                <a:latin typeface="Plantagenet Cherokee" pitchFamily="18" charset="0"/>
              </a:rPr>
              <a:t>Stats.</a:t>
            </a:r>
            <a:endParaRPr lang="en-US" sz="3200" i="1" dirty="0">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1523999"/>
            <a:ext cx="8229600" cy="4602165"/>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en-US" b="1" dirty="0">
                <a:latin typeface="Aparajita" pitchFamily="34" charset="0"/>
                <a:cs typeface="Aparajita" pitchFamily="34" charset="0"/>
              </a:rPr>
              <a:t>190.11 Railroad conveyances, how executed and filed</a:t>
            </a:r>
            <a:r>
              <a:rPr lang="en-US" b="1" dirty="0" smtClean="0">
                <a:latin typeface="Aparajita" pitchFamily="34" charset="0"/>
                <a:cs typeface="Aparajita" pitchFamily="34" charset="0"/>
              </a:rPr>
              <a:t>. (</a:t>
            </a:r>
            <a:r>
              <a:rPr lang="en-US" b="1" dirty="0">
                <a:latin typeface="Aparajita" pitchFamily="34" charset="0"/>
                <a:cs typeface="Aparajita" pitchFamily="34" charset="0"/>
              </a:rPr>
              <a:t>1) </a:t>
            </a:r>
            <a:r>
              <a:rPr lang="en-US" dirty="0">
                <a:latin typeface="Aparajita" pitchFamily="34" charset="0"/>
                <a:cs typeface="Aparajita" pitchFamily="34" charset="0"/>
              </a:rPr>
              <a:t>Every conveyance or lease, deed of trust, mortgage or satisfaction thereof made by any railroad corporation shall be executed and acknowledged in the manner in which conveyances of real estate by corporations are required to be to entitle the same to be recorded, and shall be filed with the department of financial institutions, which shall endorse thereon “filed” and the date of filing.</a:t>
            </a:r>
          </a:p>
          <a:p>
            <a:pPr marL="0" indent="0">
              <a:buNone/>
            </a:pPr>
            <a:r>
              <a:rPr lang="en-US" b="1" dirty="0">
                <a:latin typeface="Aparajita" pitchFamily="34" charset="0"/>
                <a:cs typeface="Aparajita" pitchFamily="34" charset="0"/>
              </a:rPr>
              <a:t>(2) </a:t>
            </a:r>
            <a:r>
              <a:rPr lang="en-US" dirty="0">
                <a:latin typeface="Aparajita" pitchFamily="34" charset="0"/>
                <a:cs typeface="Aparajita" pitchFamily="34" charset="0"/>
              </a:rPr>
              <a:t>A record of filing under sub. (1) shall from the time of reception of the instrument have the same effect as to any property in this state described therein as the record of any similar instrument in the office of a register of deeds has as to property in his or her county, and shall be notice of the rights and interest of the grantee, lessee or mortgagee by such instrument to the same extent as if it were recorded in all of the counties in which any property therein described may be situated.</a:t>
            </a:r>
          </a:p>
          <a:p>
            <a:pPr marL="0" indent="0">
              <a:buNone/>
            </a:pPr>
            <a:r>
              <a:rPr lang="en-US" b="1" dirty="0">
                <a:latin typeface="Aparajita" pitchFamily="34" charset="0"/>
                <a:cs typeface="Aparajita" pitchFamily="34" charset="0"/>
              </a:rPr>
              <a:t>(3) </a:t>
            </a:r>
            <a:r>
              <a:rPr lang="en-US" dirty="0">
                <a:latin typeface="Aparajita" pitchFamily="34" charset="0"/>
                <a:cs typeface="Aparajita" pitchFamily="34" charset="0"/>
              </a:rPr>
              <a:t>The department of financial institutions shall collect a fee of $1 per page filed under sub. (1).</a:t>
            </a:r>
          </a:p>
          <a:p>
            <a:pPr marL="0" indent="0">
              <a:buNone/>
            </a:pPr>
            <a:r>
              <a:rPr lang="en-US" b="1" dirty="0">
                <a:latin typeface="Aparajita" pitchFamily="34" charset="0"/>
                <a:cs typeface="Aparajita" pitchFamily="34" charset="0"/>
              </a:rPr>
              <a:t>(4) </a:t>
            </a:r>
            <a:r>
              <a:rPr lang="en-US" dirty="0">
                <a:latin typeface="Aparajita" pitchFamily="34" charset="0"/>
                <a:cs typeface="Aparajita" pitchFamily="34" charset="0"/>
              </a:rPr>
              <a:t>The department of financial institutions shall collect a fee at the rate under s. 77.22 and, on or before the 15th day of the month after the fee is collected, shall remit that fee to the department of administration for deposit in the general fund. Sections 77.21, 77.22 and 77.25 to 77.27 apply to the fee under this subsection.</a:t>
            </a:r>
          </a:p>
          <a:p>
            <a:pPr marL="0" indent="0">
              <a:buNone/>
            </a:pPr>
            <a:r>
              <a:rPr lang="en-US" b="1" dirty="0">
                <a:latin typeface="Aparajita" pitchFamily="34" charset="0"/>
                <a:cs typeface="Aparajita" pitchFamily="34" charset="0"/>
              </a:rPr>
              <a:t>History: </a:t>
            </a:r>
            <a:r>
              <a:rPr lang="en-US" dirty="0">
                <a:latin typeface="Aparajita" pitchFamily="34" charset="0"/>
                <a:cs typeface="Aparajita" pitchFamily="34" charset="0"/>
              </a:rPr>
              <a:t>1981 c. 20; 1985 a. 29; 1991 a. 39; 1993 a. 412; 1995 a. 27.</a:t>
            </a:r>
          </a:p>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65</a:t>
            </a:fld>
            <a:endParaRPr lang="en-US"/>
          </a:p>
        </p:txBody>
      </p:sp>
    </p:spTree>
    <p:extLst>
      <p:ext uri="{BB962C8B-B14F-4D97-AF65-F5344CB8AC3E}">
        <p14:creationId xmlns:p14="http://schemas.microsoft.com/office/powerpoint/2010/main" val="4065974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503238"/>
            <a:ext cx="6477000" cy="639762"/>
          </a:xfr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2800" dirty="0">
                <a:solidFill>
                  <a:schemeClr val="bg1"/>
                </a:solidFill>
                <a:effectLst>
                  <a:outerShdw blurRad="38100" dist="38100" dir="2700000" algn="tl">
                    <a:srgbClr val="000000">
                      <a:alpha val="43137"/>
                    </a:srgbClr>
                  </a:outerShdw>
                </a:effectLst>
                <a:latin typeface="Plantagenet Cherokee" pitchFamily="18" charset="0"/>
              </a:rPr>
              <a:t>Key Resources &amp; Suggested Reading</a:t>
            </a:r>
          </a:p>
        </p:txBody>
      </p:sp>
      <p:sp>
        <p:nvSpPr>
          <p:cNvPr id="3" name="Content Placeholder 2"/>
          <p:cNvSpPr>
            <a:spLocks noGrp="1"/>
          </p:cNvSpPr>
          <p:nvPr>
            <p:ph idx="1"/>
          </p:nvPr>
        </p:nvSpPr>
        <p:spPr>
          <a:xfrm>
            <a:off x="457200" y="1600200"/>
            <a:ext cx="8229600" cy="4343400"/>
          </a:xfrm>
        </p:spPr>
        <p:style>
          <a:lnRef idx="2">
            <a:schemeClr val="accent1"/>
          </a:lnRef>
          <a:fillRef idx="1">
            <a:schemeClr val="lt1"/>
          </a:fillRef>
          <a:effectRef idx="0">
            <a:schemeClr val="accent1"/>
          </a:effectRef>
          <a:fontRef idx="minor">
            <a:schemeClr val="dk1"/>
          </a:fontRef>
        </p:style>
        <p:txBody>
          <a:bodyPr anchor="ctr">
            <a:normAutofit/>
          </a:bodyPr>
          <a:lstStyle/>
          <a:p>
            <a:pPr marL="457200" indent="-457200">
              <a:buFont typeface="+mj-lt"/>
              <a:buAutoNum type="arabicPeriod"/>
            </a:pPr>
            <a:r>
              <a:rPr lang="en-US" sz="2400" dirty="0" smtClean="0">
                <a:latin typeface="Aparajita" pitchFamily="34" charset="0"/>
                <a:cs typeface="Aparajita" pitchFamily="34" charset="0"/>
              </a:rPr>
              <a:t>Sanborn, John Bell. </a:t>
            </a:r>
            <a:r>
              <a:rPr lang="en-US" sz="2400" i="1" dirty="0" smtClean="0">
                <a:solidFill>
                  <a:srgbClr val="000000"/>
                </a:solidFill>
                <a:latin typeface="Aparajita" pitchFamily="34" charset="0"/>
                <a:cs typeface="Aparajita" pitchFamily="34" charset="0"/>
                <a:hlinkClick r:id="rId2"/>
              </a:rPr>
              <a:t>Congressional </a:t>
            </a:r>
            <a:r>
              <a:rPr lang="en-US" sz="2400" i="1" dirty="0">
                <a:solidFill>
                  <a:srgbClr val="000000"/>
                </a:solidFill>
                <a:latin typeface="Aparajita" pitchFamily="34" charset="0"/>
                <a:cs typeface="Aparajita" pitchFamily="34" charset="0"/>
                <a:hlinkClick r:id="rId2"/>
              </a:rPr>
              <a:t>grants of land in aid of </a:t>
            </a:r>
            <a:r>
              <a:rPr lang="en-US" sz="2400" i="1" dirty="0" smtClean="0">
                <a:solidFill>
                  <a:srgbClr val="000000"/>
                </a:solidFill>
                <a:latin typeface="Aparajita" pitchFamily="34" charset="0"/>
                <a:cs typeface="Aparajita" pitchFamily="34" charset="0"/>
                <a:hlinkClick r:id="rId2"/>
              </a:rPr>
              <a:t>railways</a:t>
            </a:r>
            <a:r>
              <a:rPr lang="en-US" sz="2400" dirty="0" smtClean="0">
                <a:solidFill>
                  <a:srgbClr val="000000"/>
                </a:solidFill>
                <a:latin typeface="Aparajita" pitchFamily="34" charset="0"/>
                <a:cs typeface="Aparajita" pitchFamily="34" charset="0"/>
              </a:rPr>
              <a:t>,</a:t>
            </a:r>
            <a:r>
              <a:rPr lang="en-US" sz="2400" dirty="0" smtClean="0">
                <a:latin typeface="Aparajita" pitchFamily="34" charset="0"/>
                <a:cs typeface="Aparajita" pitchFamily="34" charset="0"/>
              </a:rPr>
              <a:t> Bulletin of the University of Wisconsin</a:t>
            </a:r>
            <a:r>
              <a:rPr lang="en-US" sz="2400" dirty="0">
                <a:latin typeface="Aparajita" pitchFamily="34" charset="0"/>
                <a:cs typeface="Aparajita" pitchFamily="34" charset="0"/>
              </a:rPr>
              <a:t>, (Economies, Political Science, and History Series, vol. 2, no. 3, pp. 263-392.) </a:t>
            </a:r>
            <a:r>
              <a:rPr lang="en-US" sz="2400" dirty="0" smtClean="0">
                <a:latin typeface="Aparajita" pitchFamily="34" charset="0"/>
                <a:cs typeface="Aparajita" pitchFamily="34" charset="0"/>
              </a:rPr>
              <a:t>August 1899.</a:t>
            </a:r>
          </a:p>
          <a:p>
            <a:pPr marL="457200" indent="-457200">
              <a:buFont typeface="+mj-lt"/>
              <a:buAutoNum type="arabicPeriod"/>
            </a:pPr>
            <a:r>
              <a:rPr lang="en-US" sz="2400" u="sng" dirty="0" smtClean="0">
                <a:latin typeface="Aparajita" pitchFamily="34" charset="0"/>
                <a:cs typeface="Aparajita" pitchFamily="34" charset="0"/>
                <a:hlinkClick r:id="rId3"/>
              </a:rPr>
              <a:t>Greiner</a:t>
            </a:r>
            <a:r>
              <a:rPr lang="en-US" sz="2400" u="sng" dirty="0">
                <a:latin typeface="Aparajita" pitchFamily="34" charset="0"/>
                <a:cs typeface="Aparajita" pitchFamily="34" charset="0"/>
                <a:hlinkClick r:id="rId3"/>
              </a:rPr>
              <a:t>, Gordon Oswald.</a:t>
            </a:r>
            <a:r>
              <a:rPr lang="en-US" sz="2400" dirty="0">
                <a:latin typeface="Aparajita" pitchFamily="34" charset="0"/>
                <a:cs typeface="Aparajita" pitchFamily="34" charset="0"/>
              </a:rPr>
              <a:t>, </a:t>
            </a:r>
            <a:r>
              <a:rPr lang="en-US" sz="2400" i="1" dirty="0">
                <a:latin typeface="Aparajita" pitchFamily="34" charset="0"/>
                <a:cs typeface="Aparajita" pitchFamily="34" charset="0"/>
              </a:rPr>
              <a:t>Wisconsin national railroad land grants</a:t>
            </a:r>
            <a:r>
              <a:rPr lang="en-US" sz="2400" dirty="0">
                <a:latin typeface="Aparajita" pitchFamily="34" charset="0"/>
                <a:cs typeface="Aparajita" pitchFamily="34" charset="0"/>
              </a:rPr>
              <a:t>, Thesis (M.S.)--University of Wisconsin--Madison, 1935.</a:t>
            </a:r>
            <a:endParaRPr lang="en-US" sz="2400" dirty="0" smtClean="0">
              <a:latin typeface="Aparajita" pitchFamily="34" charset="0"/>
              <a:cs typeface="Aparajita" pitchFamily="34" charset="0"/>
            </a:endParaRPr>
          </a:p>
          <a:p>
            <a:pPr marL="457200" indent="-457200">
              <a:buFont typeface="+mj-lt"/>
              <a:buAutoNum type="arabicPeriod"/>
            </a:pPr>
            <a:r>
              <a:rPr lang="en-US" sz="2400" dirty="0">
                <a:latin typeface="Aparajita" pitchFamily="34" charset="0"/>
                <a:cs typeface="Aparajita" pitchFamily="34" charset="0"/>
              </a:rPr>
              <a:t>Railroad maps at State Historical Society: </a:t>
            </a:r>
            <a:r>
              <a:rPr lang="en-US" sz="2400" dirty="0">
                <a:latin typeface="Aparajita" pitchFamily="34" charset="0"/>
                <a:cs typeface="Aparajita" pitchFamily="34" charset="0"/>
                <a:hlinkClick r:id="rId4"/>
              </a:rPr>
              <a:t>http://www.wisconsinhistory.org/libraryarchives/maps/search.asp</a:t>
            </a:r>
            <a:r>
              <a:rPr lang="en-US" sz="2400" dirty="0">
                <a:latin typeface="Aparajita" pitchFamily="34" charset="0"/>
                <a:cs typeface="Aparajita" pitchFamily="34" charset="0"/>
              </a:rPr>
              <a:t> (Click on “Type of Map”, choose “railroad map</a:t>
            </a:r>
            <a:r>
              <a:rPr lang="en-US" sz="2400" dirty="0" smtClean="0">
                <a:latin typeface="Aparajita" pitchFamily="34" charset="0"/>
                <a:cs typeface="Aparajita" pitchFamily="34" charset="0"/>
              </a:rPr>
              <a:t>”.</a:t>
            </a:r>
          </a:p>
          <a:p>
            <a:pPr marL="457200" indent="-457200">
              <a:buFont typeface="+mj-lt"/>
              <a:buAutoNum type="arabicPeriod"/>
            </a:pPr>
            <a:r>
              <a:rPr lang="en-US" sz="2400" i="1" dirty="0">
                <a:latin typeface="Aparajita" pitchFamily="34" charset="0"/>
                <a:cs typeface="Aparajita" pitchFamily="34" charset="0"/>
              </a:rPr>
              <a:t>Wisconsin Railroad Timeline</a:t>
            </a:r>
            <a:r>
              <a:rPr lang="en-US" sz="2400" b="1" dirty="0">
                <a:latin typeface="Aparajita" pitchFamily="34" charset="0"/>
                <a:cs typeface="Aparajita" pitchFamily="34" charset="0"/>
              </a:rPr>
              <a:t> </a:t>
            </a:r>
            <a:r>
              <a:rPr lang="en-US" sz="2400" dirty="0">
                <a:latin typeface="Aparajita" pitchFamily="34" charset="0"/>
                <a:cs typeface="Aparajita" pitchFamily="34" charset="0"/>
              </a:rPr>
              <a:t>at </a:t>
            </a:r>
            <a:r>
              <a:rPr lang="en-US" sz="2400" dirty="0">
                <a:latin typeface="Aparajita" pitchFamily="34" charset="0"/>
                <a:cs typeface="Aparajita" pitchFamily="34" charset="0"/>
                <a:hlinkClick r:id="rId5"/>
              </a:rPr>
              <a:t>http://riptrack.net/wisconsin</a:t>
            </a:r>
            <a:r>
              <a:rPr lang="en-US" sz="2400" dirty="0">
                <a:latin typeface="Aparajita" pitchFamily="34" charset="0"/>
                <a:cs typeface="Aparajita" pitchFamily="34" charset="0"/>
              </a:rPr>
              <a:t> created by Sean Lamb, a Wisconsin-based railroad fan</a:t>
            </a:r>
            <a:r>
              <a:rPr lang="en-US" sz="2400" dirty="0" smtClean="0">
                <a:latin typeface="Aparajita" pitchFamily="34" charset="0"/>
                <a:cs typeface="Aparajita" pitchFamily="34" charset="0"/>
              </a:rPr>
              <a:t>.</a:t>
            </a:r>
            <a:endParaRPr lang="en-US" sz="2400"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66</a:t>
            </a:fld>
            <a:endParaRPr lang="en-US"/>
          </a:p>
        </p:txBody>
      </p:sp>
    </p:spTree>
    <p:extLst>
      <p:ext uri="{BB962C8B-B14F-4D97-AF65-F5344CB8AC3E}">
        <p14:creationId xmlns:p14="http://schemas.microsoft.com/office/powerpoint/2010/main" val="865940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27038"/>
            <a:ext cx="6705600" cy="715962"/>
          </a:xfr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2800" dirty="0">
                <a:solidFill>
                  <a:schemeClr val="bg1"/>
                </a:solidFill>
                <a:effectLst>
                  <a:outerShdw blurRad="38100" dist="38100" dir="2700000" algn="tl">
                    <a:srgbClr val="000000">
                      <a:alpha val="43137"/>
                    </a:srgbClr>
                  </a:outerShdw>
                </a:effectLst>
                <a:latin typeface="Plantagenet Cherokee" pitchFamily="18" charset="0"/>
              </a:rPr>
              <a:t>Key Resources &amp; Suggested </a:t>
            </a:r>
            <a:r>
              <a:rPr lang="en-US" sz="2800" dirty="0" smtClean="0">
                <a:solidFill>
                  <a:schemeClr val="bg1"/>
                </a:solidFill>
                <a:effectLst>
                  <a:outerShdw blurRad="38100" dist="38100" dir="2700000" algn="tl">
                    <a:srgbClr val="000000">
                      <a:alpha val="43137"/>
                    </a:srgbClr>
                  </a:outerShdw>
                </a:effectLst>
                <a:latin typeface="Plantagenet Cherokee" pitchFamily="18" charset="0"/>
              </a:rPr>
              <a:t>Reading</a:t>
            </a:r>
            <a:endParaRPr lang="en-US" sz="2800" dirty="0">
              <a:solidFill>
                <a:schemeClr val="bg1"/>
              </a:solidFill>
              <a:effectLst>
                <a:outerShdw blurRad="38100" dist="38100" dir="2700000" algn="tl">
                  <a:srgbClr val="000000">
                    <a:alpha val="43137"/>
                  </a:srgbClr>
                </a:outerShdw>
              </a:effectLst>
              <a:latin typeface="Plantagenet Cherokee" pitchFamily="18" charset="0"/>
            </a:endParaRPr>
          </a:p>
        </p:txBody>
      </p:sp>
      <p:sp>
        <p:nvSpPr>
          <p:cNvPr id="3" name="Content Placeholder 2"/>
          <p:cNvSpPr>
            <a:spLocks noGrp="1"/>
          </p:cNvSpPr>
          <p:nvPr>
            <p:ph idx="1"/>
          </p:nvPr>
        </p:nvSpPr>
        <p:spPr>
          <a:xfrm>
            <a:off x="457200" y="1752600"/>
            <a:ext cx="8229600" cy="4343400"/>
          </a:xfrm>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457200" indent="-457200">
              <a:buFont typeface="+mj-lt"/>
              <a:buAutoNum type="arabicPeriod" startAt="4"/>
            </a:pPr>
            <a:r>
              <a:rPr lang="en-US" sz="2400" dirty="0" err="1" smtClean="0">
                <a:latin typeface="Aparajita" pitchFamily="34" charset="0"/>
                <a:cs typeface="Aparajita" pitchFamily="34" charset="0"/>
              </a:rPr>
              <a:t>Kaysen</a:t>
            </a:r>
            <a:r>
              <a:rPr lang="en-US" sz="2400" dirty="0">
                <a:latin typeface="Aparajita" pitchFamily="34" charset="0"/>
                <a:cs typeface="Aparajita" pitchFamily="34" charset="0"/>
              </a:rPr>
              <a:t>, James P. </a:t>
            </a:r>
            <a:r>
              <a:rPr lang="en-US" sz="2400" i="1" dirty="0">
                <a:latin typeface="Aparajita" pitchFamily="34" charset="0"/>
                <a:cs typeface="Aparajita" pitchFamily="34" charset="0"/>
              </a:rPr>
              <a:t>The Railroads of Wisconsin, 1827-1937</a:t>
            </a:r>
            <a:r>
              <a:rPr lang="en-US" sz="2400" dirty="0">
                <a:latin typeface="Aparajita" pitchFamily="34" charset="0"/>
                <a:cs typeface="Aparajita" pitchFamily="34" charset="0"/>
              </a:rPr>
              <a:t>. (Boston: The Railway and Locomotive Historical Society, 1937). Online facsimile at </a:t>
            </a:r>
            <a:r>
              <a:rPr lang="en-US" sz="2400" dirty="0">
                <a:latin typeface="Aparajita" pitchFamily="34" charset="0"/>
                <a:cs typeface="Aparajita" pitchFamily="34" charset="0"/>
                <a:hlinkClick r:id="rId2"/>
              </a:rPr>
              <a:t>http://www.wisconsinhistory.org/turningpoints/search.asp?id=63</a:t>
            </a:r>
            <a:r>
              <a:rPr lang="en-US" sz="2400" dirty="0">
                <a:latin typeface="Aparajita" pitchFamily="34" charset="0"/>
                <a:cs typeface="Aparajita" pitchFamily="34" charset="0"/>
              </a:rPr>
              <a:t> </a:t>
            </a:r>
          </a:p>
          <a:p>
            <a:pPr marL="457200" indent="-457200">
              <a:buFont typeface="+mj-lt"/>
              <a:buAutoNum type="arabicPeriod" startAt="4"/>
            </a:pPr>
            <a:r>
              <a:rPr lang="en-US" sz="2400" i="1" dirty="0" smtClean="0">
                <a:latin typeface="Aparajita" pitchFamily="34" charset="0"/>
                <a:cs typeface="Aparajita" pitchFamily="34" charset="0"/>
              </a:rPr>
              <a:t>First </a:t>
            </a:r>
            <a:r>
              <a:rPr lang="en-US" sz="2400" i="1" dirty="0">
                <a:latin typeface="Aparajita" pitchFamily="34" charset="0"/>
                <a:cs typeface="Aparajita" pitchFamily="34" charset="0"/>
              </a:rPr>
              <a:t>Annual Report of the Railroad Commissioners of Wisconsin, 1874</a:t>
            </a:r>
            <a:r>
              <a:rPr lang="en-US" sz="2400" dirty="0">
                <a:latin typeface="Aparajita" pitchFamily="34" charset="0"/>
                <a:cs typeface="Aparajita" pitchFamily="34" charset="0"/>
              </a:rPr>
              <a:t>, Madison, Wisconsin </a:t>
            </a:r>
            <a:r>
              <a:rPr lang="en-US" sz="2400" dirty="0">
                <a:latin typeface="Aparajita" pitchFamily="34" charset="0"/>
                <a:cs typeface="Aparajita" pitchFamily="34" charset="0"/>
                <a:hlinkClick r:id="rId3"/>
              </a:rPr>
              <a:t>http://</a:t>
            </a:r>
            <a:r>
              <a:rPr lang="en-US" sz="2400" dirty="0" smtClean="0">
                <a:latin typeface="Aparajita" pitchFamily="34" charset="0"/>
                <a:cs typeface="Aparajita" pitchFamily="34" charset="0"/>
                <a:hlinkClick r:id="rId3"/>
              </a:rPr>
              <a:t>books.google.com/books?id=AGgaAQAAIAAJ&amp;pg=PP4#v=onepage&amp;q&amp;f=false</a:t>
            </a:r>
            <a:endParaRPr lang="en-US" sz="2400" dirty="0" smtClean="0">
              <a:latin typeface="Aparajita" pitchFamily="34" charset="0"/>
              <a:cs typeface="Aparajita" pitchFamily="34" charset="0"/>
            </a:endParaRPr>
          </a:p>
          <a:p>
            <a:pPr marL="457200" indent="-457200">
              <a:buFont typeface="+mj-lt"/>
              <a:buAutoNum type="arabicPeriod" startAt="4"/>
            </a:pPr>
            <a:r>
              <a:rPr lang="en-US" sz="2400" dirty="0">
                <a:latin typeface="Aparajita" pitchFamily="34" charset="0"/>
                <a:cs typeface="Aparajita" pitchFamily="34" charset="0"/>
              </a:rPr>
              <a:t>Haney, Lewis Henry, </a:t>
            </a:r>
            <a:r>
              <a:rPr lang="en-US" sz="2400" i="1" dirty="0">
                <a:latin typeface="Aparajita" pitchFamily="34" charset="0"/>
                <a:cs typeface="Aparajita" pitchFamily="34" charset="0"/>
                <a:hlinkClick r:id="rId4"/>
              </a:rPr>
              <a:t>A</a:t>
            </a:r>
            <a:r>
              <a:rPr lang="en-US" sz="2400" i="1" dirty="0">
                <a:solidFill>
                  <a:srgbClr val="000000"/>
                </a:solidFill>
                <a:latin typeface="Aparajita" pitchFamily="34" charset="0"/>
                <a:cs typeface="Aparajita" pitchFamily="34" charset="0"/>
                <a:hlinkClick r:id="rId4"/>
              </a:rPr>
              <a:t> Congressional History of Railways in the United States, 1850-1887</a:t>
            </a:r>
            <a:r>
              <a:rPr lang="en-US" sz="2400" i="1" dirty="0">
                <a:solidFill>
                  <a:srgbClr val="000000"/>
                </a:solidFill>
                <a:latin typeface="Aparajita" pitchFamily="34" charset="0"/>
                <a:cs typeface="Aparajita" pitchFamily="34" charset="0"/>
              </a:rPr>
              <a:t>,</a:t>
            </a:r>
            <a:r>
              <a:rPr lang="en-US" sz="2400" dirty="0">
                <a:latin typeface="Aparajita" pitchFamily="34" charset="0"/>
                <a:cs typeface="Aparajita" pitchFamily="34" charset="0"/>
              </a:rPr>
              <a:t> Bulletin of the University of Wisconsin, , (Economies, Political Science, and History Series, vol. 6, no. 1, pp. 1-336.) January 1910</a:t>
            </a:r>
            <a:r>
              <a:rPr lang="en-US" sz="2400" dirty="0" smtClean="0">
                <a:latin typeface="Aparajita" pitchFamily="34" charset="0"/>
                <a:cs typeface="Aparajita" pitchFamily="34" charset="0"/>
              </a:rPr>
              <a:t>.</a:t>
            </a:r>
          </a:p>
          <a:p>
            <a:pPr marL="457200" indent="-457200">
              <a:buFont typeface="+mj-lt"/>
              <a:buAutoNum type="arabicPeriod" startAt="4"/>
            </a:pPr>
            <a:r>
              <a:rPr lang="en-US" sz="2400" dirty="0">
                <a:latin typeface="Aparajita" pitchFamily="34" charset="0"/>
                <a:cs typeface="Aparajita" pitchFamily="34" charset="0"/>
              </a:rPr>
              <a:t>Hunt, Robert S., </a:t>
            </a:r>
            <a:r>
              <a:rPr lang="en-US" sz="2400" i="1" dirty="0">
                <a:latin typeface="Aparajita" pitchFamily="34" charset="0"/>
                <a:cs typeface="Aparajita" pitchFamily="34" charset="0"/>
                <a:hlinkClick r:id="rId5"/>
              </a:rPr>
              <a:t>Law and Locomotives: The Impact of the Railroad in Wisconsin Law in the Nineteenth Century</a:t>
            </a:r>
            <a:r>
              <a:rPr lang="en-US" sz="2400" dirty="0">
                <a:latin typeface="Aparajita" pitchFamily="34" charset="0"/>
                <a:cs typeface="Aparajita" pitchFamily="34" charset="0"/>
              </a:rPr>
              <a:t> (June 1958)</a:t>
            </a:r>
            <a:endParaRPr lang="en-US" sz="2400" dirty="0" smtClean="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67</a:t>
            </a:fld>
            <a:endParaRPr lang="en-US"/>
          </a:p>
        </p:txBody>
      </p:sp>
    </p:spTree>
    <p:extLst>
      <p:ext uri="{BB962C8B-B14F-4D97-AF65-F5344CB8AC3E}">
        <p14:creationId xmlns:p14="http://schemas.microsoft.com/office/powerpoint/2010/main" val="2931634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0838"/>
            <a:ext cx="6553200" cy="715962"/>
          </a:xfr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2800" dirty="0">
                <a:solidFill>
                  <a:schemeClr val="bg1"/>
                </a:solidFill>
                <a:effectLst>
                  <a:outerShdw blurRad="38100" dist="38100" dir="2700000" algn="tl">
                    <a:srgbClr val="000000">
                      <a:alpha val="43137"/>
                    </a:srgbClr>
                  </a:outerShdw>
                </a:effectLst>
                <a:latin typeface="Plantagenet Cherokee" pitchFamily="18" charset="0"/>
              </a:rPr>
              <a:t>Key Resources &amp; Suggested Reading</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514350" indent="-514350">
              <a:buFont typeface="+mj-lt"/>
              <a:buAutoNum type="arabicPeriod" startAt="8"/>
            </a:pPr>
            <a:r>
              <a:rPr lang="en-US" sz="2400" dirty="0" smtClean="0">
                <a:latin typeface="Aparajita" pitchFamily="34" charset="0"/>
                <a:cs typeface="Aparajita" pitchFamily="34" charset="0"/>
              </a:rPr>
              <a:t>Gates</a:t>
            </a:r>
            <a:r>
              <a:rPr lang="en-US" sz="2400" dirty="0">
                <a:latin typeface="Aparajita" pitchFamily="34" charset="0"/>
                <a:cs typeface="Aparajita" pitchFamily="34" charset="0"/>
              </a:rPr>
              <a:t>, Paul W. </a:t>
            </a:r>
            <a:r>
              <a:rPr lang="en-US" sz="2400" i="1" dirty="0">
                <a:latin typeface="Aparajita" pitchFamily="34" charset="0"/>
                <a:cs typeface="Aparajita" pitchFamily="34" charset="0"/>
                <a:hlinkClick r:id="rId2"/>
              </a:rPr>
              <a:t>History of Public Land Law Development</a:t>
            </a:r>
            <a:r>
              <a:rPr lang="en-US" sz="2400" dirty="0">
                <a:latin typeface="Aparajita" pitchFamily="34" charset="0"/>
                <a:cs typeface="Aparajita" pitchFamily="34" charset="0"/>
              </a:rPr>
              <a:t>, United States. Public Land Law Review Commission (1968).</a:t>
            </a:r>
          </a:p>
          <a:p>
            <a:pPr marL="514350" indent="-514350">
              <a:buFont typeface="+mj-lt"/>
              <a:buAutoNum type="arabicPeriod" startAt="8"/>
            </a:pPr>
            <a:r>
              <a:rPr lang="en-US" sz="2400" dirty="0">
                <a:latin typeface="Aparajita" pitchFamily="34" charset="0"/>
                <a:cs typeface="Aparajita" pitchFamily="34" charset="0"/>
              </a:rPr>
              <a:t>Donaldson, Thomas. </a:t>
            </a:r>
            <a:r>
              <a:rPr lang="en-US" sz="2400" i="1" dirty="0">
                <a:latin typeface="Aparajita" pitchFamily="34" charset="0"/>
                <a:cs typeface="Aparajita" pitchFamily="34" charset="0"/>
                <a:hlinkClick r:id="rId3"/>
              </a:rPr>
              <a:t>The public domain</a:t>
            </a:r>
            <a:r>
              <a:rPr lang="en-US" sz="2400" dirty="0">
                <a:latin typeface="Aparajita" pitchFamily="34" charset="0"/>
                <a:cs typeface="Aparajita" pitchFamily="34" charset="0"/>
                <a:hlinkClick r:id="rId3"/>
              </a:rPr>
              <a:t>: </a:t>
            </a:r>
            <a:r>
              <a:rPr lang="en-US" sz="2400" i="1" dirty="0">
                <a:latin typeface="Aparajita" pitchFamily="34" charset="0"/>
                <a:cs typeface="Aparajita" pitchFamily="34" charset="0"/>
                <a:hlinkClick r:id="rId3"/>
              </a:rPr>
              <a:t>its history</a:t>
            </a:r>
            <a:r>
              <a:rPr lang="en-US" sz="2400" dirty="0">
                <a:latin typeface="Aparajita" pitchFamily="34" charset="0"/>
                <a:cs typeface="Aparajita" pitchFamily="34" charset="0"/>
                <a:hlinkClick r:id="rId3"/>
              </a:rPr>
              <a:t>, with </a:t>
            </a:r>
            <a:r>
              <a:rPr lang="en-US" sz="2400" i="1" dirty="0">
                <a:latin typeface="Aparajita" pitchFamily="34" charset="0"/>
                <a:cs typeface="Aparajita" pitchFamily="34" charset="0"/>
                <a:hlinkClick r:id="rId3"/>
              </a:rPr>
              <a:t>statistics</a:t>
            </a:r>
            <a:r>
              <a:rPr lang="en-US" sz="2400" i="1" dirty="0">
                <a:latin typeface="Aparajita" pitchFamily="34" charset="0"/>
                <a:cs typeface="Aparajita" pitchFamily="34" charset="0"/>
              </a:rPr>
              <a:t>, </a:t>
            </a:r>
            <a:r>
              <a:rPr lang="en-US" sz="2400" dirty="0">
                <a:latin typeface="Aparajita" pitchFamily="34" charset="0"/>
                <a:cs typeface="Aparajita" pitchFamily="34" charset="0"/>
              </a:rPr>
              <a:t>United States. Public Lands Commission (1903-1905). Excellent statistical compilation, but be careful to note which edition.</a:t>
            </a:r>
          </a:p>
          <a:p>
            <a:pPr marL="514350" indent="-514350">
              <a:buFont typeface="+mj-lt"/>
              <a:buAutoNum type="arabicPeriod" startAt="8"/>
            </a:pPr>
            <a:r>
              <a:rPr lang="en-US" sz="2400" dirty="0" err="1" smtClean="0">
                <a:latin typeface="Aparajita" pitchFamily="34" charset="0"/>
                <a:cs typeface="Aparajita" pitchFamily="34" charset="0"/>
              </a:rPr>
              <a:t>Ranney</a:t>
            </a:r>
            <a:r>
              <a:rPr lang="en-US" sz="2400" dirty="0">
                <a:latin typeface="Aparajita" pitchFamily="34" charset="0"/>
                <a:cs typeface="Aparajita" pitchFamily="34" charset="0"/>
              </a:rPr>
              <a:t>, Joseph A</a:t>
            </a:r>
            <a:r>
              <a:rPr lang="en-US" sz="2400" dirty="0" smtClean="0">
                <a:latin typeface="Aparajita" pitchFamily="34" charset="0"/>
                <a:cs typeface="Aparajita" pitchFamily="34" charset="0"/>
              </a:rPr>
              <a:t>., </a:t>
            </a:r>
            <a:r>
              <a:rPr lang="en-US" sz="2400" i="1" dirty="0">
                <a:latin typeface="Aparajita" pitchFamily="34" charset="0"/>
                <a:cs typeface="Aparajita" pitchFamily="34" charset="0"/>
                <a:hlinkClick r:id="rId4" action="ppaction://hlinkfile" tooltip="Imperia in Imperiis: Law and Railroads in..."/>
              </a:rPr>
              <a:t>Imperia in </a:t>
            </a:r>
            <a:r>
              <a:rPr lang="en-US" sz="2400" i="1" dirty="0" err="1">
                <a:latin typeface="Aparajita" pitchFamily="34" charset="0"/>
                <a:cs typeface="Aparajita" pitchFamily="34" charset="0"/>
                <a:hlinkClick r:id="rId4" action="ppaction://hlinkfile" tooltip="Imperia in Imperiis: Law and Railroads in..."/>
              </a:rPr>
              <a:t>Imperiis</a:t>
            </a:r>
            <a:r>
              <a:rPr lang="en-US" sz="2400" i="1" dirty="0">
                <a:latin typeface="Aparajita" pitchFamily="34" charset="0"/>
                <a:cs typeface="Aparajita" pitchFamily="34" charset="0"/>
                <a:hlinkClick r:id="rId4" action="ppaction://hlinkfile" tooltip="Imperia in Imperiis: Law and Railroads in..."/>
              </a:rPr>
              <a:t>: Law and Railroads in Wisconsin, 1847-1910</a:t>
            </a:r>
            <a:r>
              <a:rPr lang="en-US" sz="2400" dirty="0">
                <a:latin typeface="Aparajita" pitchFamily="34" charset="0"/>
                <a:cs typeface="Aparajita" pitchFamily="34" charset="0"/>
              </a:rPr>
              <a:t>, Wisconsin Lawyer Magazine.</a:t>
            </a:r>
            <a:endParaRPr lang="en-US" sz="2400" dirty="0" smtClean="0">
              <a:latin typeface="Aparajita" pitchFamily="34" charset="0"/>
              <a:cs typeface="Aparajita" pitchFamily="34" charset="0"/>
            </a:endParaRPr>
          </a:p>
          <a:p>
            <a:pPr marL="514350" indent="-514350">
              <a:buFont typeface="+mj-lt"/>
              <a:buAutoNum type="arabicPeriod" startAt="8"/>
            </a:pPr>
            <a:r>
              <a:rPr lang="en-US" sz="2400" dirty="0" err="1" smtClean="0">
                <a:latin typeface="Aparajita" pitchFamily="34" charset="0"/>
                <a:cs typeface="Aparajita" pitchFamily="34" charset="0"/>
              </a:rPr>
              <a:t>Merk</a:t>
            </a:r>
            <a:r>
              <a:rPr lang="en-US" sz="2400" dirty="0">
                <a:latin typeface="Aparajita" pitchFamily="34" charset="0"/>
                <a:cs typeface="Aparajita" pitchFamily="34" charset="0"/>
              </a:rPr>
              <a:t>, Frederick </a:t>
            </a:r>
            <a:r>
              <a:rPr lang="en-US" sz="2400" i="1" dirty="0">
                <a:latin typeface="Aparajita" pitchFamily="34" charset="0"/>
                <a:cs typeface="Aparajita" pitchFamily="34" charset="0"/>
                <a:hlinkClick r:id="rId5"/>
              </a:rPr>
              <a:t>Economic history of Wisconsin during the Civil War decade</a:t>
            </a:r>
            <a:r>
              <a:rPr lang="en-US" sz="2400" dirty="0">
                <a:latin typeface="Aparajita" pitchFamily="34" charset="0"/>
                <a:cs typeface="Aparajita" pitchFamily="34" charset="0"/>
              </a:rPr>
              <a:t>, Madison, The Society, 1916. Publications of the State Historical Society of Wisconsin</a:t>
            </a:r>
            <a:r>
              <a:rPr lang="en-US" sz="2400" dirty="0" smtClean="0">
                <a:latin typeface="Aparajita" pitchFamily="34" charset="0"/>
                <a:cs typeface="Aparajita" pitchFamily="34" charset="0"/>
              </a:rPr>
              <a:t>.</a:t>
            </a:r>
          </a:p>
        </p:txBody>
      </p:sp>
      <p:sp>
        <p:nvSpPr>
          <p:cNvPr id="4" name="Slide Number Placeholder 3"/>
          <p:cNvSpPr>
            <a:spLocks noGrp="1"/>
          </p:cNvSpPr>
          <p:nvPr>
            <p:ph type="sldNum" sz="quarter" idx="12"/>
          </p:nvPr>
        </p:nvSpPr>
        <p:spPr/>
        <p:txBody>
          <a:bodyPr/>
          <a:lstStyle/>
          <a:p>
            <a:fld id="{D5695F64-24B3-4343-B033-67A047FC9792}" type="slidenum">
              <a:rPr lang="en-US" smtClean="0"/>
              <a:t>68</a:t>
            </a:fld>
            <a:endParaRPr lang="en-US"/>
          </a:p>
        </p:txBody>
      </p:sp>
    </p:spTree>
    <p:extLst>
      <p:ext uri="{BB962C8B-B14F-4D97-AF65-F5344CB8AC3E}">
        <p14:creationId xmlns:p14="http://schemas.microsoft.com/office/powerpoint/2010/main" val="27006633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457200"/>
            <a:ext cx="6477000" cy="685800"/>
          </a:xfr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2800" dirty="0">
                <a:solidFill>
                  <a:schemeClr val="bg1"/>
                </a:solidFill>
                <a:effectLst>
                  <a:outerShdw blurRad="38100" dist="38100" dir="2700000" algn="tl">
                    <a:srgbClr val="000000">
                      <a:alpha val="43137"/>
                    </a:srgbClr>
                  </a:outerShdw>
                </a:effectLst>
                <a:latin typeface="Plantagenet Cherokee" pitchFamily="18" charset="0"/>
              </a:rPr>
              <a:t>Key Resources &amp; Suggested Reading</a:t>
            </a:r>
          </a:p>
        </p:txBody>
      </p:sp>
      <p:sp>
        <p:nvSpPr>
          <p:cNvPr id="3" name="Content Placeholder 2"/>
          <p:cNvSpPr>
            <a:spLocks noGrp="1"/>
          </p:cNvSpPr>
          <p:nvPr>
            <p:ph idx="1"/>
          </p:nvPr>
        </p:nvSpPr>
        <p:spPr>
          <a:xfrm>
            <a:off x="457200" y="1600201"/>
            <a:ext cx="8229600" cy="4419599"/>
          </a:xfrm>
        </p:spPr>
        <p:style>
          <a:lnRef idx="2">
            <a:schemeClr val="accent1"/>
          </a:lnRef>
          <a:fillRef idx="1">
            <a:schemeClr val="lt1"/>
          </a:fillRef>
          <a:effectRef idx="0">
            <a:schemeClr val="accent1"/>
          </a:effectRef>
          <a:fontRef idx="minor">
            <a:schemeClr val="dk1"/>
          </a:fontRef>
        </p:style>
        <p:txBody>
          <a:bodyPr anchor="t">
            <a:normAutofit/>
          </a:bodyPr>
          <a:lstStyle/>
          <a:p>
            <a:pPr marL="457200" indent="-457200">
              <a:buFont typeface="+mj-lt"/>
              <a:buAutoNum type="arabicPeriod" startAt="12"/>
            </a:pPr>
            <a:r>
              <a:rPr lang="en-US" sz="2400" dirty="0">
                <a:latin typeface="Aparajita" pitchFamily="34" charset="0"/>
                <a:cs typeface="Aparajita" pitchFamily="34" charset="0"/>
              </a:rPr>
              <a:t>Bernd, John </a:t>
            </a:r>
            <a:r>
              <a:rPr lang="en-US" sz="2400" dirty="0" err="1">
                <a:latin typeface="Aparajita" pitchFamily="34" charset="0"/>
                <a:cs typeface="Aparajita" pitchFamily="34" charset="0"/>
              </a:rPr>
              <a:t>Muth</a:t>
            </a:r>
            <a:r>
              <a:rPr lang="en-US" sz="2400" dirty="0">
                <a:latin typeface="Aparajita" pitchFamily="34" charset="0"/>
                <a:cs typeface="Aparajita" pitchFamily="34" charset="0"/>
              </a:rPr>
              <a:t>, </a:t>
            </a:r>
            <a:r>
              <a:rPr lang="en-US" sz="2400" i="1" dirty="0">
                <a:latin typeface="Aparajita" pitchFamily="34" charset="0"/>
                <a:cs typeface="Aparajita" pitchFamily="34" charset="0"/>
              </a:rPr>
              <a:t>The La Crosse and Milwaukee railroad land grant, 1856,</a:t>
            </a:r>
            <a:r>
              <a:rPr lang="en-US" sz="2400" dirty="0">
                <a:latin typeface="Aparajita" pitchFamily="34" charset="0"/>
                <a:cs typeface="Aparajita" pitchFamily="34" charset="0"/>
              </a:rPr>
              <a:t> Wisconsin Magazine Of History. Volume: 30 /Issue: 2 (1946-1947</a:t>
            </a:r>
            <a:r>
              <a:rPr lang="en-US" sz="2400" dirty="0" smtClean="0">
                <a:latin typeface="Aparajita" pitchFamily="34" charset="0"/>
                <a:cs typeface="Aparajita" pitchFamily="34" charset="0"/>
              </a:rPr>
              <a:t>)</a:t>
            </a:r>
            <a:endParaRPr lang="en-US" sz="2400" u="sng" dirty="0" smtClean="0">
              <a:latin typeface="Aparajita" pitchFamily="34" charset="0"/>
              <a:cs typeface="Aparajita" pitchFamily="34" charset="0"/>
              <a:hlinkClick r:id="rId2" action="ppaction://hlinkfile"/>
            </a:endParaRPr>
          </a:p>
          <a:p>
            <a:pPr marL="457200" indent="-457200">
              <a:buFont typeface="+mj-lt"/>
              <a:buAutoNum type="arabicPeriod" startAt="12"/>
            </a:pPr>
            <a:r>
              <a:rPr lang="en-US" sz="2400" u="sng" dirty="0" err="1" smtClean="0">
                <a:latin typeface="Aparajita" pitchFamily="34" charset="0"/>
                <a:cs typeface="Aparajita" pitchFamily="34" charset="0"/>
                <a:hlinkClick r:id="rId2" action="ppaction://hlinkfile"/>
              </a:rPr>
              <a:t>Cronon</a:t>
            </a:r>
            <a:r>
              <a:rPr lang="en-US" sz="2400" u="sng" dirty="0">
                <a:latin typeface="Aparajita" pitchFamily="34" charset="0"/>
                <a:cs typeface="Aparajita" pitchFamily="34" charset="0"/>
                <a:hlinkClick r:id="rId2" action="ppaction://hlinkfile"/>
              </a:rPr>
              <a:t>, William</a:t>
            </a:r>
            <a:r>
              <a:rPr lang="en-US" sz="2400" dirty="0">
                <a:latin typeface="Aparajita" pitchFamily="34" charset="0"/>
                <a:cs typeface="Aparajita" pitchFamily="34" charset="0"/>
                <a:hlinkClick r:id="rId2" action="ppaction://hlinkfile"/>
              </a:rPr>
              <a:t>,</a:t>
            </a:r>
            <a:r>
              <a:rPr lang="en-US" sz="2400" dirty="0">
                <a:latin typeface="Aparajita" pitchFamily="34" charset="0"/>
                <a:cs typeface="Aparajita" pitchFamily="34" charset="0"/>
              </a:rPr>
              <a:t> </a:t>
            </a:r>
            <a:r>
              <a:rPr lang="en-US" sz="2400" i="1" dirty="0">
                <a:latin typeface="Aparajita" pitchFamily="34" charset="0"/>
                <a:cs typeface="Aparajita" pitchFamily="34" charset="0"/>
                <a:hlinkClick r:id="rId3"/>
              </a:rPr>
              <a:t>Nature's Metropolis: Chicago and the Great West</a:t>
            </a:r>
            <a:r>
              <a:rPr lang="en-US" sz="2400" i="1" dirty="0">
                <a:latin typeface="Aparajita" pitchFamily="34" charset="0"/>
                <a:cs typeface="Aparajita" pitchFamily="34" charset="0"/>
              </a:rPr>
              <a:t>,</a:t>
            </a:r>
            <a:r>
              <a:rPr lang="en-US" sz="2400" dirty="0">
                <a:latin typeface="Aparajita" pitchFamily="34" charset="0"/>
                <a:cs typeface="Aparajita" pitchFamily="34" charset="0"/>
              </a:rPr>
              <a:t> W. W. Norton &amp; Company (1992)</a:t>
            </a:r>
            <a:endParaRPr lang="en-US" sz="2400" u="sng" dirty="0">
              <a:latin typeface="Aparajita" pitchFamily="34" charset="0"/>
              <a:cs typeface="Aparajita" pitchFamily="34" charset="0"/>
            </a:endParaRPr>
          </a:p>
          <a:p>
            <a:pPr marL="457200" indent="-457200">
              <a:buFont typeface="+mj-lt"/>
              <a:buAutoNum type="arabicPeriod" startAt="12"/>
            </a:pPr>
            <a:r>
              <a:rPr lang="en-US" sz="2400" dirty="0" smtClean="0">
                <a:latin typeface="Aparajita" pitchFamily="34" charset="0"/>
                <a:cs typeface="Aparajita" pitchFamily="34" charset="0"/>
              </a:rPr>
              <a:t>Railroad </a:t>
            </a:r>
            <a:r>
              <a:rPr lang="en-US" sz="2400" dirty="0">
                <a:latin typeface="Aparajita" pitchFamily="34" charset="0"/>
                <a:cs typeface="Aparajita" pitchFamily="34" charset="0"/>
              </a:rPr>
              <a:t>maps at Library of Congress: </a:t>
            </a:r>
            <a:r>
              <a:rPr lang="en-US" sz="2400" u="sng" dirty="0">
                <a:latin typeface="Aparajita" pitchFamily="34" charset="0"/>
                <a:cs typeface="Aparajita" pitchFamily="34" charset="0"/>
                <a:hlinkClick r:id="rId4"/>
              </a:rPr>
              <a:t>http://</a:t>
            </a:r>
            <a:r>
              <a:rPr lang="en-US" sz="2400" u="sng" dirty="0" smtClean="0">
                <a:latin typeface="Aparajita" pitchFamily="34" charset="0"/>
                <a:cs typeface="Aparajita" pitchFamily="34" charset="0"/>
                <a:hlinkClick r:id="rId4"/>
              </a:rPr>
              <a:t>memory.loc.gov/ammem/gmdhtml/rrhtml/rrhome.html</a:t>
            </a:r>
            <a:endParaRPr lang="en-US" sz="2400" u="sng" dirty="0" smtClean="0">
              <a:latin typeface="Aparajita" pitchFamily="34" charset="0"/>
              <a:cs typeface="Aparajita" pitchFamily="34" charset="0"/>
            </a:endParaRPr>
          </a:p>
          <a:p>
            <a:pPr marL="0" indent="0">
              <a:buNone/>
            </a:pPr>
            <a:endParaRPr lang="en-US" sz="2400"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69</a:t>
            </a:fld>
            <a:endParaRPr lang="en-US"/>
          </a:p>
        </p:txBody>
      </p:sp>
    </p:spTree>
    <p:extLst>
      <p:ext uri="{BB962C8B-B14F-4D97-AF65-F5344CB8AC3E}">
        <p14:creationId xmlns:p14="http://schemas.microsoft.com/office/powerpoint/2010/main" val="2839303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latin typeface="Plantagenet Cherokee" pitchFamily="18" charset="0"/>
              </a:rPr>
              <a:t>Map of the 7</a:t>
            </a:r>
            <a:r>
              <a:rPr lang="en-US" baseline="30000" dirty="0" smtClean="0">
                <a:latin typeface="Plantagenet Cherokee" pitchFamily="18" charset="0"/>
              </a:rPr>
              <a:t>th</a:t>
            </a:r>
            <a:r>
              <a:rPr lang="en-US" dirty="0" smtClean="0">
                <a:latin typeface="Plantagenet Cherokee" pitchFamily="18" charset="0"/>
              </a:rPr>
              <a:t> Circuit</a:t>
            </a:r>
            <a:endParaRPr lang="en-US" dirty="0">
              <a:latin typeface="Plantagenet Cherokee"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057400"/>
            <a:ext cx="5383418" cy="3337719"/>
          </a:xfrm>
        </p:spPr>
        <p:style>
          <a:lnRef idx="2">
            <a:schemeClr val="dk1"/>
          </a:lnRef>
          <a:fillRef idx="1">
            <a:schemeClr val="lt1"/>
          </a:fillRef>
          <a:effectRef idx="0">
            <a:schemeClr val="dk1"/>
          </a:effectRef>
          <a:fontRef idx="minor">
            <a:schemeClr val="dk1"/>
          </a:fontRef>
        </p:style>
      </p:pic>
      <p:sp>
        <p:nvSpPr>
          <p:cNvPr id="4" name="Slide Number Placeholder 3"/>
          <p:cNvSpPr>
            <a:spLocks noGrp="1"/>
          </p:cNvSpPr>
          <p:nvPr>
            <p:ph type="sldNum" sz="quarter" idx="12"/>
          </p:nvPr>
        </p:nvSpPr>
        <p:spPr/>
        <p:txBody>
          <a:bodyPr/>
          <a:lstStyle/>
          <a:p>
            <a:fld id="{D5695F64-24B3-4343-B033-67A047FC9792}" type="slidenum">
              <a:rPr lang="en-US" smtClean="0"/>
              <a:t>7</a:t>
            </a:fld>
            <a:endParaRPr lang="en-US"/>
          </a:p>
        </p:txBody>
      </p:sp>
    </p:spTree>
    <p:extLst>
      <p:ext uri="{BB962C8B-B14F-4D97-AF65-F5344CB8AC3E}">
        <p14:creationId xmlns:p14="http://schemas.microsoft.com/office/powerpoint/2010/main" val="2293246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74638"/>
            <a:ext cx="5715000" cy="944562"/>
          </a:xfr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2800" dirty="0">
                <a:solidFill>
                  <a:schemeClr val="bg1"/>
                </a:solidFill>
                <a:effectLst>
                  <a:outerShdw blurRad="38100" dist="38100" dir="2700000" algn="tl">
                    <a:srgbClr val="000000">
                      <a:alpha val="43137"/>
                    </a:srgbClr>
                  </a:outerShdw>
                </a:effectLst>
                <a:latin typeface="Plantagenet Cherokee" pitchFamily="18" charset="0"/>
              </a:rPr>
              <a:t>Contemporary Commentary</a:t>
            </a:r>
          </a:p>
        </p:txBody>
      </p:sp>
      <p:sp>
        <p:nvSpPr>
          <p:cNvPr id="3" name="Content Placeholder 2"/>
          <p:cNvSpPr>
            <a:spLocks noGrp="1"/>
          </p:cNvSpPr>
          <p:nvPr>
            <p:ph idx="1"/>
          </p:nvPr>
        </p:nvSpPr>
        <p:spPr>
          <a:xfrm>
            <a:off x="457200" y="1752600"/>
            <a:ext cx="8229600" cy="4373563"/>
          </a:xfrm>
        </p:spPr>
        <p:style>
          <a:lnRef idx="2">
            <a:schemeClr val="accent1"/>
          </a:lnRef>
          <a:fillRef idx="1">
            <a:schemeClr val="lt1"/>
          </a:fillRef>
          <a:effectRef idx="0">
            <a:schemeClr val="accent1"/>
          </a:effectRef>
          <a:fontRef idx="minor">
            <a:schemeClr val="dk1"/>
          </a:fontRef>
        </p:style>
        <p:txBody>
          <a:bodyPr anchor="ctr">
            <a:normAutofit/>
          </a:bodyPr>
          <a:lstStyle/>
          <a:p>
            <a:pPr marL="514350" indent="-514350">
              <a:buFont typeface="+mj-lt"/>
              <a:buAutoNum type="arabicPeriod"/>
            </a:pPr>
            <a:r>
              <a:rPr lang="en-US" sz="2600" i="1" dirty="0">
                <a:latin typeface="Aparajita" pitchFamily="34" charset="0"/>
                <a:cs typeface="Aparajita" pitchFamily="34" charset="0"/>
              </a:rPr>
              <a:t>Top Lawsuits Impacting the Title Industry</a:t>
            </a:r>
            <a:r>
              <a:rPr lang="en-US" sz="2600" dirty="0">
                <a:latin typeface="Aparajita" pitchFamily="34" charset="0"/>
                <a:cs typeface="Aparajita" pitchFamily="34" charset="0"/>
              </a:rPr>
              <a:t>, by ALTA Title Counsel Committee, </a:t>
            </a:r>
            <a:r>
              <a:rPr lang="en-US" sz="2600" dirty="0" err="1">
                <a:latin typeface="Aparajita" pitchFamily="34" charset="0"/>
                <a:cs typeface="Aparajita" pitchFamily="34" charset="0"/>
              </a:rPr>
              <a:t>TitleNews</a:t>
            </a:r>
            <a:r>
              <a:rPr lang="en-US" sz="2600" dirty="0">
                <a:latin typeface="Aparajita" pitchFamily="34" charset="0"/>
                <a:cs typeface="Aparajita" pitchFamily="34" charset="0"/>
              </a:rPr>
              <a:t>, </a:t>
            </a:r>
            <a:r>
              <a:rPr lang="en-US" sz="2600" dirty="0">
                <a:latin typeface="Aparajita" pitchFamily="34" charset="0"/>
                <a:cs typeface="Aparajita" pitchFamily="34" charset="0"/>
                <a:hlinkClick r:id="rId2" action="ppaction://hlinkfile"/>
              </a:rPr>
              <a:t>May 2010 - Volume 89, Number 5</a:t>
            </a:r>
            <a:r>
              <a:rPr lang="en-US" sz="2600" dirty="0">
                <a:latin typeface="Aparajita" pitchFamily="34" charset="0"/>
                <a:cs typeface="Aparajita" pitchFamily="34" charset="0"/>
              </a:rPr>
              <a:t> at page 10.</a:t>
            </a:r>
          </a:p>
          <a:p>
            <a:pPr marL="514350" indent="-514350">
              <a:buFont typeface="+mj-lt"/>
              <a:buAutoNum type="arabicPeriod"/>
            </a:pPr>
            <a:r>
              <a:rPr lang="en-US" sz="2600" dirty="0" smtClean="0">
                <a:latin typeface="Aparajita" pitchFamily="34" charset="0"/>
                <a:cs typeface="Aparajita" pitchFamily="34" charset="0"/>
              </a:rPr>
              <a:t>Roberts, Darwin </a:t>
            </a:r>
            <a:r>
              <a:rPr lang="en-US" sz="2600" dirty="0">
                <a:latin typeface="Aparajita" pitchFamily="34" charset="0"/>
                <a:cs typeface="Aparajita" pitchFamily="34" charset="0"/>
              </a:rPr>
              <a:t>P</a:t>
            </a:r>
            <a:r>
              <a:rPr lang="en-US" sz="2600" dirty="0" smtClean="0">
                <a:latin typeface="Aparajita" pitchFamily="34" charset="0"/>
                <a:cs typeface="Aparajita" pitchFamily="34" charset="0"/>
              </a:rPr>
              <a:t>. </a:t>
            </a:r>
            <a:r>
              <a:rPr lang="en-US" sz="2600" i="1" dirty="0" smtClean="0">
                <a:latin typeface="Aparajita" pitchFamily="34" charset="0"/>
                <a:cs typeface="Aparajita" pitchFamily="34" charset="0"/>
              </a:rPr>
              <a:t>The legal history of federally granted railroad rights-of-way and the myth of congress's “1871 shift”,</a:t>
            </a:r>
            <a:r>
              <a:rPr lang="en-US" sz="2600" dirty="0" smtClean="0">
                <a:latin typeface="Aparajita" pitchFamily="34" charset="0"/>
                <a:cs typeface="Aparajita" pitchFamily="34" charset="0"/>
              </a:rPr>
              <a:t> University </a:t>
            </a:r>
            <a:r>
              <a:rPr lang="en-US" sz="2600" dirty="0">
                <a:latin typeface="Aparajita" pitchFamily="34" charset="0"/>
                <a:cs typeface="Aparajita" pitchFamily="34" charset="0"/>
              </a:rPr>
              <a:t>of Colorado Law </a:t>
            </a:r>
            <a:r>
              <a:rPr lang="en-US" sz="2600" dirty="0" smtClean="0">
                <a:latin typeface="Aparajita" pitchFamily="34" charset="0"/>
                <a:cs typeface="Aparajita" pitchFamily="34" charset="0"/>
              </a:rPr>
              <a:t>Review, Winter 2011</a:t>
            </a:r>
          </a:p>
          <a:p>
            <a:pPr marL="514350" indent="-514350">
              <a:buFont typeface="+mj-lt"/>
              <a:buAutoNum type="arabicPeriod"/>
            </a:pPr>
            <a:r>
              <a:rPr lang="en-US" sz="2600" dirty="0" smtClean="0">
                <a:latin typeface="Aparajita" pitchFamily="34" charset="0"/>
                <a:cs typeface="Aparajita" pitchFamily="34" charset="0"/>
              </a:rPr>
              <a:t>Wright</a:t>
            </a:r>
            <a:r>
              <a:rPr lang="en-US" sz="2600" dirty="0">
                <a:latin typeface="Aparajita" pitchFamily="34" charset="0"/>
                <a:cs typeface="Aparajita" pitchFamily="34" charset="0"/>
              </a:rPr>
              <a:t>, </a:t>
            </a:r>
            <a:r>
              <a:rPr lang="en-US" sz="2600" dirty="0" err="1">
                <a:latin typeface="Aparajita" pitchFamily="34" charset="0"/>
                <a:cs typeface="Aparajita" pitchFamily="34" charset="0"/>
              </a:rPr>
              <a:t>Danaya</a:t>
            </a:r>
            <a:r>
              <a:rPr lang="en-US" sz="2600" dirty="0">
                <a:latin typeface="Aparajita" pitchFamily="34" charset="0"/>
                <a:cs typeface="Aparajita" pitchFamily="34" charset="0"/>
              </a:rPr>
              <a:t> C. </a:t>
            </a:r>
            <a:r>
              <a:rPr lang="en-US" sz="2600" i="1" dirty="0" smtClean="0">
                <a:latin typeface="Aparajita" pitchFamily="34" charset="0"/>
                <a:cs typeface="Aparajita" pitchFamily="34" charset="0"/>
              </a:rPr>
              <a:t>The </a:t>
            </a:r>
            <a:r>
              <a:rPr lang="en-US" sz="2600" i="1" u="sng" dirty="0">
                <a:latin typeface="Aparajita" pitchFamily="34" charset="0"/>
                <a:cs typeface="Aparajita" pitchFamily="34" charset="0"/>
                <a:hlinkClick r:id="rId3"/>
              </a:rPr>
              <a:t>Shifting Sands of Property Rights, Federal Railroad Grants, and Economic History</a:t>
            </a:r>
            <a:r>
              <a:rPr lang="en-US" sz="2600" u="sng" dirty="0">
                <a:latin typeface="Aparajita" pitchFamily="34" charset="0"/>
                <a:cs typeface="Aparajita" pitchFamily="34" charset="0"/>
                <a:hlinkClick r:id="rId3"/>
              </a:rPr>
              <a:t>, 38 </a:t>
            </a:r>
            <a:r>
              <a:rPr lang="en-US" sz="2600" u="sng" dirty="0" err="1">
                <a:latin typeface="Aparajita" pitchFamily="34" charset="0"/>
                <a:cs typeface="Aparajita" pitchFamily="34" charset="0"/>
                <a:hlinkClick r:id="rId3"/>
              </a:rPr>
              <a:t>Envtl</a:t>
            </a:r>
            <a:r>
              <a:rPr lang="en-US" sz="2600" u="sng" dirty="0">
                <a:latin typeface="Aparajita" pitchFamily="34" charset="0"/>
                <a:cs typeface="Aparajita" pitchFamily="34" charset="0"/>
                <a:hlinkClick r:id="rId3"/>
              </a:rPr>
              <a:t>. L. 711, </a:t>
            </a:r>
            <a:r>
              <a:rPr lang="en-US" sz="2600" u="sng" dirty="0" smtClean="0">
                <a:latin typeface="Aparajita" pitchFamily="34" charset="0"/>
                <a:cs typeface="Aparajita" pitchFamily="34" charset="0"/>
                <a:hlinkClick r:id="rId3"/>
              </a:rPr>
              <a:t>716</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70</a:t>
            </a:fld>
            <a:endParaRPr lang="en-US"/>
          </a:p>
        </p:txBody>
      </p:sp>
    </p:spTree>
    <p:extLst>
      <p:ext uri="{BB962C8B-B14F-4D97-AF65-F5344CB8AC3E}">
        <p14:creationId xmlns:p14="http://schemas.microsoft.com/office/powerpoint/2010/main" val="3932646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r>
              <a:rPr lang="en-US" sz="4000" dirty="0">
                <a:latin typeface="Plantagenet Cherokee" pitchFamily="18" charset="0"/>
              </a:rPr>
              <a:t>Disclaimer</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r>
              <a:rPr lang="en-US" sz="2400" dirty="0" smtClean="0">
                <a:latin typeface="Plantagenet Cherokee" pitchFamily="18" charset="0"/>
                <a:cs typeface="Aparajita" pitchFamily="34" charset="0"/>
              </a:rPr>
              <a:t>The views expressed are solely my own and not the official position of the Office of the Commissioner of Railroads or the state of Wisconsin generally.</a:t>
            </a:r>
            <a:r>
              <a:rPr lang="en-US" sz="2400" dirty="0" smtClean="0">
                <a:latin typeface="Aparajita" pitchFamily="34" charset="0"/>
                <a:cs typeface="Aparajita" pitchFamily="34" charset="0"/>
              </a:rPr>
              <a:t> </a:t>
            </a:r>
            <a:endParaRPr lang="en-US" sz="2400" dirty="0" smtClean="0">
              <a:latin typeface="Aparajita" pitchFamily="34" charset="0"/>
              <a:cs typeface="Aparajita" pitchFamily="34" charset="0"/>
            </a:endParaRPr>
          </a:p>
          <a:p>
            <a:pPr marL="0" indent="0">
              <a:buNone/>
            </a:pPr>
            <a:endParaRPr lang="en-US" sz="2400" dirty="0" smtClean="0">
              <a:latin typeface="Aparajita" pitchFamily="34" charset="0"/>
              <a:cs typeface="Aparajita" pitchFamily="34" charset="0"/>
            </a:endParaRPr>
          </a:p>
          <a:p>
            <a:pPr marL="0" indent="0">
              <a:buNone/>
            </a:pPr>
            <a:r>
              <a:rPr lang="en-US" sz="2400" b="1" dirty="0">
                <a:solidFill>
                  <a:schemeClr val="bg2">
                    <a:lumMod val="25000"/>
                  </a:schemeClr>
                </a:solidFill>
                <a:effectLst>
                  <a:outerShdw blurRad="38100" dist="38100" dir="2700000" algn="tl">
                    <a:srgbClr val="000000">
                      <a:alpha val="43137"/>
                    </a:srgbClr>
                  </a:outerShdw>
                </a:effectLst>
              </a:rPr>
              <a:t>NOTE: </a:t>
            </a:r>
            <a:r>
              <a:rPr lang="en-US" sz="2400" dirty="0">
                <a:solidFill>
                  <a:schemeClr val="bg2">
                    <a:lumMod val="25000"/>
                  </a:schemeClr>
                </a:solidFill>
                <a:effectLst>
                  <a:outerShdw blurRad="38100" dist="38100" dir="2700000" algn="tl">
                    <a:srgbClr val="000000">
                      <a:alpha val="43137"/>
                    </a:srgbClr>
                  </a:outerShdw>
                </a:effectLst>
              </a:rPr>
              <a:t>This presentation was updated on November 1, 2011.</a:t>
            </a:r>
            <a:endParaRPr lang="en-US" sz="2800" dirty="0">
              <a:solidFill>
                <a:schemeClr val="bg2">
                  <a:lumMod val="25000"/>
                </a:schemeClr>
              </a:solidFill>
              <a:effectLst>
                <a:outerShdw blurRad="38100" dist="38100" dir="2700000" algn="tl">
                  <a:srgbClr val="000000">
                    <a:alpha val="43137"/>
                  </a:srgbClr>
                </a:outerShdw>
              </a:effectLst>
            </a:endParaRPr>
          </a:p>
          <a:p>
            <a:pPr marL="0" indent="0">
              <a:buNone/>
            </a:pPr>
            <a:endParaRPr lang="en-US" sz="2400"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D5695F64-24B3-4343-B033-67A047FC9792}" type="slidenum">
              <a:rPr lang="en-US" smtClean="0"/>
              <a:t>71</a:t>
            </a:fld>
            <a:endParaRPr lang="en-US"/>
          </a:p>
        </p:txBody>
      </p:sp>
    </p:spTree>
    <p:extLst>
      <p:ext uri="{BB962C8B-B14F-4D97-AF65-F5344CB8AC3E}">
        <p14:creationId xmlns:p14="http://schemas.microsoft.com/office/powerpoint/2010/main" val="7480069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dirty="0" smtClean="0">
                <a:effectLst>
                  <a:outerShdw blurRad="38100" dist="38100" dir="2700000" algn="tl">
                    <a:srgbClr val="000000">
                      <a:alpha val="43137"/>
                    </a:srgbClr>
                  </a:outerShdw>
                </a:effectLst>
                <a:latin typeface="Plantagenet Cherokee" pitchFamily="18" charset="0"/>
              </a:rPr>
              <a:t>Acknowledgement</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endParaRPr lang="en-US" sz="2000" dirty="0" smtClean="0">
              <a:latin typeface="Plantagenet Cherokee" pitchFamily="18" charset="0"/>
            </a:endParaRPr>
          </a:p>
          <a:p>
            <a:pPr marL="0" indent="0">
              <a:buNone/>
            </a:pPr>
            <a:r>
              <a:rPr lang="en-US" sz="2400" dirty="0" smtClean="0">
                <a:latin typeface="Plantagenet Cherokee" pitchFamily="18" charset="0"/>
              </a:rPr>
              <a:t>I want to thank the Wisconsin Historical Society for granting me permission to use some of the map images included in  my presentation.</a:t>
            </a:r>
            <a:endParaRPr lang="en-US" sz="2400" dirty="0"/>
          </a:p>
        </p:txBody>
      </p:sp>
      <p:sp>
        <p:nvSpPr>
          <p:cNvPr id="4" name="Slide Number Placeholder 3"/>
          <p:cNvSpPr>
            <a:spLocks noGrp="1"/>
          </p:cNvSpPr>
          <p:nvPr>
            <p:ph type="sldNum" sz="quarter" idx="12"/>
          </p:nvPr>
        </p:nvSpPr>
        <p:spPr/>
        <p:txBody>
          <a:bodyPr/>
          <a:lstStyle/>
          <a:p>
            <a:fld id="{D5695F64-24B3-4343-B033-67A047FC9792}" type="slidenum">
              <a:rPr lang="en-US" smtClean="0"/>
              <a:t>72</a:t>
            </a:fld>
            <a:endParaRPr lang="en-US"/>
          </a:p>
        </p:txBody>
      </p:sp>
    </p:spTree>
    <p:extLst>
      <p:ext uri="{BB962C8B-B14F-4D97-AF65-F5344CB8AC3E}">
        <p14:creationId xmlns:p14="http://schemas.microsoft.com/office/powerpoint/2010/main" val="24184469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5F64-24B3-4343-B033-67A047FC9792}" type="slidenum">
              <a:rPr lang="en-US" smtClean="0"/>
              <a:t>73</a:t>
            </a:fld>
            <a:endParaRPr lang="en-US"/>
          </a:p>
        </p:txBody>
      </p:sp>
      <p:sp>
        <p:nvSpPr>
          <p:cNvPr id="5" name="Content Placeholder 4"/>
          <p:cNvSpPr>
            <a:spLocks noGrp="1"/>
          </p:cNvSpPr>
          <p:nvPr>
            <p:ph idx="4294967295"/>
          </p:nvPr>
        </p:nvSpPr>
        <p:spPr>
          <a:xfrm>
            <a:off x="1028700" y="1866900"/>
            <a:ext cx="7086600" cy="31242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rPr>
              <a:t>Douglas S. Wood</a:t>
            </a:r>
          </a:p>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rPr>
              <a:t>Legal Counsel</a:t>
            </a:r>
          </a:p>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rPr>
              <a:t>Office of the Commissioner of Railroads</a:t>
            </a:r>
          </a:p>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rPr>
              <a:t>608-266-9536 </a:t>
            </a:r>
          </a:p>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hlinkClick r:id="rId2"/>
              </a:rPr>
              <a:t>doug.wood@wisconsin.gov</a:t>
            </a:r>
            <a:endParaRPr lang="en-US" sz="2800" dirty="0">
              <a:solidFill>
                <a:schemeClr val="dk1"/>
              </a:solidFill>
              <a:effectLst>
                <a:outerShdw blurRad="38100" dist="38100" dir="2700000" algn="tl">
                  <a:srgbClr val="000000">
                    <a:alpha val="43137"/>
                  </a:srgbClr>
                </a:outerShdw>
              </a:effectLst>
              <a:latin typeface="Plantagenet Cherokee" pitchFamily="18" charset="0"/>
            </a:endParaRPr>
          </a:p>
          <a:p>
            <a:pPr algn="ctr">
              <a:spcBef>
                <a:spcPct val="0"/>
              </a:spcBef>
              <a:buNone/>
            </a:pPr>
            <a:r>
              <a:rPr lang="en-US" sz="2800" dirty="0">
                <a:solidFill>
                  <a:schemeClr val="dk1"/>
                </a:solidFill>
                <a:effectLst>
                  <a:outerShdw blurRad="38100" dist="38100" dir="2700000" algn="tl">
                    <a:srgbClr val="000000">
                      <a:alpha val="43137"/>
                    </a:srgbClr>
                  </a:outerShdw>
                </a:effectLst>
                <a:latin typeface="Plantagenet Cherokee" pitchFamily="18" charset="0"/>
              </a:rPr>
              <a:t> </a:t>
            </a:r>
          </a:p>
        </p:txBody>
      </p:sp>
    </p:spTree>
    <p:extLst>
      <p:ext uri="{BB962C8B-B14F-4D97-AF65-F5344CB8AC3E}">
        <p14:creationId xmlns:p14="http://schemas.microsoft.com/office/powerpoint/2010/main" val="196477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321618"/>
            <a:ext cx="5486400" cy="469582"/>
          </a:xfrm>
        </p:spPr>
        <p:txBody>
          <a:bodyPr>
            <a:normAutofit/>
          </a:bodyPr>
          <a:lstStyle/>
          <a:p>
            <a:pPr algn="ctr"/>
            <a:r>
              <a:rPr lang="en-US" sz="2400" dirty="0" smtClean="0">
                <a:latin typeface="Plantagenet Cherokee" pitchFamily="18" charset="0"/>
              </a:rPr>
              <a:t>US Court Structure </a:t>
            </a:r>
            <a:endParaRPr lang="en-US" sz="2400" dirty="0">
              <a:latin typeface="Plantagenet Cherokee" pitchFamily="18" charset="0"/>
            </a:endParaRPr>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270000" y="228600"/>
            <a:ext cx="6604000" cy="4953000"/>
          </a:xfrm>
        </p:spPr>
      </p:pic>
      <p:sp>
        <p:nvSpPr>
          <p:cNvPr id="7" name="Text Placeholder 6"/>
          <p:cNvSpPr>
            <a:spLocks noGrp="1"/>
          </p:cNvSpPr>
          <p:nvPr>
            <p:ph type="body" sz="half" idx="2"/>
          </p:nvPr>
        </p:nvSpPr>
        <p:spPr>
          <a:xfrm>
            <a:off x="1792288" y="5867400"/>
            <a:ext cx="5486400" cy="304800"/>
          </a:xfrm>
        </p:spPr>
        <p:txBody>
          <a:bodyPr/>
          <a:lstStyle/>
          <a:p>
            <a:endParaRPr lang="en-US" dirty="0"/>
          </a:p>
        </p:txBody>
      </p:sp>
      <p:sp>
        <p:nvSpPr>
          <p:cNvPr id="4" name="Slide Number Placeholder 3"/>
          <p:cNvSpPr>
            <a:spLocks noGrp="1"/>
          </p:cNvSpPr>
          <p:nvPr>
            <p:ph type="sldNum" sz="quarter" idx="12"/>
          </p:nvPr>
        </p:nvSpPr>
        <p:spPr/>
        <p:txBody>
          <a:bodyPr/>
          <a:lstStyle/>
          <a:p>
            <a:fld id="{D5695F64-24B3-4343-B033-67A047FC9792}" type="slidenum">
              <a:rPr lang="en-US" smtClean="0"/>
              <a:t>8</a:t>
            </a:fld>
            <a:endParaRPr lang="en-US"/>
          </a:p>
        </p:txBody>
      </p:sp>
    </p:spTree>
    <p:extLst>
      <p:ext uri="{BB962C8B-B14F-4D97-AF65-F5344CB8AC3E}">
        <p14:creationId xmlns:p14="http://schemas.microsoft.com/office/powerpoint/2010/main" val="402112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a:bodyPr>
          <a:lstStyle/>
          <a:p>
            <a:r>
              <a:rPr lang="en-US" sz="4000" dirty="0" smtClean="0">
                <a:solidFill>
                  <a:schemeClr val="lt1"/>
                </a:solidFill>
                <a:effectLst>
                  <a:outerShdw blurRad="38100" dist="38100" dir="2700000" algn="tl">
                    <a:srgbClr val="000000">
                      <a:alpha val="43137"/>
                    </a:srgbClr>
                  </a:outerShdw>
                </a:effectLst>
                <a:latin typeface="Plantagenet Cherokee" pitchFamily="18" charset="0"/>
                <a:ea typeface="+mn-ea"/>
                <a:cs typeface="+mn-cs"/>
              </a:rPr>
              <a:t>Land Grants in Aid of Railroad Construction</a:t>
            </a:r>
            <a:endParaRPr lang="en-US" sz="4000" dirty="0">
              <a:solidFill>
                <a:schemeClr val="lt1"/>
              </a:solidFill>
              <a:effectLst>
                <a:outerShdw blurRad="38100" dist="38100" dir="2700000" algn="tl">
                  <a:srgbClr val="000000">
                    <a:alpha val="43137"/>
                  </a:srgbClr>
                </a:outerShdw>
              </a:effectLst>
              <a:latin typeface="Plantagenet Cherokee" pitchFamily="18" charset="0"/>
              <a:ea typeface="+mn-ea"/>
              <a:cs typeface="+mn-cs"/>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r>
              <a:rPr lang="en-US" dirty="0" smtClean="0">
                <a:latin typeface="Plantagenet Cherokee" pitchFamily="18" charset="0"/>
              </a:rPr>
              <a:t>In the 19</a:t>
            </a:r>
            <a:r>
              <a:rPr lang="en-US" baseline="30000" dirty="0" smtClean="0">
                <a:latin typeface="Plantagenet Cherokee" pitchFamily="18" charset="0"/>
              </a:rPr>
              <a:t>th</a:t>
            </a:r>
            <a:r>
              <a:rPr lang="en-US" dirty="0" smtClean="0">
                <a:latin typeface="Plantagenet Cherokee" pitchFamily="18" charset="0"/>
              </a:rPr>
              <a:t> century, Congress granted substantial amounts of land in aid of railroad construction and sometimes just provided a right-of-way across </a:t>
            </a:r>
            <a:r>
              <a:rPr lang="en-US" dirty="0">
                <a:latin typeface="Plantagenet Cherokee" pitchFamily="18" charset="0"/>
              </a:rPr>
              <a:t>p</a:t>
            </a:r>
            <a:r>
              <a:rPr lang="en-US" dirty="0" smtClean="0">
                <a:latin typeface="Plantagenet Cherokee" pitchFamily="18" charset="0"/>
              </a:rPr>
              <a:t>ublic lands. </a:t>
            </a:r>
          </a:p>
          <a:p>
            <a:pPr marL="0" indent="0">
              <a:buNone/>
            </a:pPr>
            <a:endParaRPr lang="en-US" dirty="0" smtClean="0">
              <a:latin typeface="Plantagenet Cherokee" pitchFamily="18" charset="0"/>
            </a:endParaRPr>
          </a:p>
          <a:p>
            <a:r>
              <a:rPr lang="en-US" dirty="0" smtClean="0">
                <a:latin typeface="Plantagenet Cherokee" pitchFamily="18" charset="0"/>
              </a:rPr>
              <a:t>Who owns lands within the “right-of-way” after the railroad has left? </a:t>
            </a:r>
          </a:p>
        </p:txBody>
      </p:sp>
      <p:sp>
        <p:nvSpPr>
          <p:cNvPr id="4" name="Slide Number Placeholder 3"/>
          <p:cNvSpPr>
            <a:spLocks noGrp="1"/>
          </p:cNvSpPr>
          <p:nvPr>
            <p:ph type="sldNum" sz="quarter" idx="12"/>
          </p:nvPr>
        </p:nvSpPr>
        <p:spPr/>
        <p:txBody>
          <a:bodyPr/>
          <a:lstStyle/>
          <a:p>
            <a:fld id="{D5695F64-24B3-4343-B033-67A047FC9792}" type="slidenum">
              <a:rPr lang="en-US" smtClean="0"/>
              <a:t>9</a:t>
            </a:fld>
            <a:endParaRPr lang="en-US"/>
          </a:p>
        </p:txBody>
      </p:sp>
    </p:spTree>
    <p:extLst>
      <p:ext uri="{BB962C8B-B14F-4D97-AF65-F5344CB8AC3E}">
        <p14:creationId xmlns:p14="http://schemas.microsoft.com/office/powerpoint/2010/main" val="268846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3" ma:contentTypeDescription="Create a new document." ma:contentTypeScope="" ma:versionID="4f06f7cca88cd036e2b557d1d5691baa">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0e15a55f965ccf61bcffbaf2838448d8"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C91E12-7F70-4F8A-ABF6-8C7353130DA8}"/>
</file>

<file path=customXml/itemProps2.xml><?xml version="1.0" encoding="utf-8"?>
<ds:datastoreItem xmlns:ds="http://schemas.openxmlformats.org/officeDocument/2006/customXml" ds:itemID="{A7EC330A-5B06-4D63-B2A8-03E306CCF5FB}"/>
</file>

<file path=customXml/itemProps3.xml><?xml version="1.0" encoding="utf-8"?>
<ds:datastoreItem xmlns:ds="http://schemas.openxmlformats.org/officeDocument/2006/customXml" ds:itemID="{CD1F6AD7-51EC-41A4-A6FE-B69734930A34}"/>
</file>

<file path=customXml/itemProps4.xml><?xml version="1.0" encoding="utf-8"?>
<ds:datastoreItem xmlns:ds="http://schemas.openxmlformats.org/officeDocument/2006/customXml" ds:itemID="{88E563DC-80FE-48EC-8DFF-B3D39A6A0334}"/>
</file>

<file path=docProps/app.xml><?xml version="1.0" encoding="utf-8"?>
<Properties xmlns="http://schemas.openxmlformats.org/officeDocument/2006/extended-properties" xmlns:vt="http://schemas.openxmlformats.org/officeDocument/2006/docPropsVTypes">
  <Template/>
  <TotalTime>14404</TotalTime>
  <Words>5126</Words>
  <Application>Microsoft Office PowerPoint</Application>
  <PresentationFormat>On-screen Show (4:3)</PresentationFormat>
  <Paragraphs>560</Paragraphs>
  <Slides>73</Slides>
  <Notes>38</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Who Owns That? Federal Land Grants in Aid of Railroads After the Railroad Leaves: An Update</vt:lpstr>
      <vt:lpstr>Introduction &amp; Summary</vt:lpstr>
      <vt:lpstr>Samuel C. Johnson 1988 Trust, et al v. Bayfield County – a Big Deal?</vt:lpstr>
      <vt:lpstr>Samuel C. Johnson 1988 Trust, et al v. Bayfield County – a Big Deal?</vt:lpstr>
      <vt:lpstr>Samuel C. Johnson 1988 Trust, et al v. Bayfield County – 7th Circuit</vt:lpstr>
      <vt:lpstr>New Bottom Line</vt:lpstr>
      <vt:lpstr>Map of the 7th Circuit</vt:lpstr>
      <vt:lpstr>US Court Structure </vt:lpstr>
      <vt:lpstr>Land Grants in Aid of Railroad Construction</vt:lpstr>
      <vt:lpstr>PowerPoint Presentation</vt:lpstr>
      <vt:lpstr>Samuel C. Johnson 1988 Trust, et al v. Bayfield County – Reversal </vt:lpstr>
      <vt:lpstr>How much land?  1856 &amp; 1864 Land Grants</vt:lpstr>
      <vt:lpstr>Wisconsin Land Grant Lines</vt:lpstr>
      <vt:lpstr>1871 - End of the Grants</vt:lpstr>
      <vt:lpstr>How much land?  1875 Right-of-Way Act</vt:lpstr>
      <vt:lpstr>Wisconsin Railroad Map - 1873</vt:lpstr>
      <vt:lpstr>Wisconsin Railroad Map - 1936</vt:lpstr>
      <vt:lpstr>Congressional Policy toward Disused Rail Corridors</vt:lpstr>
      <vt:lpstr>Congressional Policy toward Disused Rail Corridors</vt:lpstr>
      <vt:lpstr>National Trails System Act (Rails-to-Trails)  16 U.S.C. § 1248</vt:lpstr>
      <vt:lpstr>Samuel C. Johnson 1988 Trust, et al v. Bayfield County </vt:lpstr>
      <vt:lpstr>Samuel C. Johnson 1988 Trust, et al v. Bayfield County </vt:lpstr>
      <vt:lpstr>Checkerboards</vt:lpstr>
      <vt:lpstr>PowerPoint Presentation</vt:lpstr>
      <vt:lpstr>US District Court’s Ruling</vt:lpstr>
      <vt:lpstr>US District Court’s Ruling</vt:lpstr>
      <vt:lpstr>Samuel C. Johnson 1988 Trust, et al v. Bayfield County – 7th Circuit</vt:lpstr>
      <vt:lpstr>No Federal Right-of-way (7th Circuit)</vt:lpstr>
      <vt:lpstr>No Federal Right-of-way (7th Circuit)</vt:lpstr>
      <vt:lpstr>No Federal Right-of-way (7th Circuit)</vt:lpstr>
      <vt:lpstr>When is a Railroad “Abandoned”?</vt:lpstr>
      <vt:lpstr>Abandonment – 7th Circuit</vt:lpstr>
      <vt:lpstr>1852 Right-of-way Act</vt:lpstr>
      <vt:lpstr>Reversion to US Still Possible  1852 Right-of-way Act </vt:lpstr>
      <vt:lpstr>1852 Right-of-way Act –  Reversion </vt:lpstr>
      <vt:lpstr>1852 Right-of-way Act –  Reversion </vt:lpstr>
      <vt:lpstr>1852 Right-of-way Act –  Reversion </vt:lpstr>
      <vt:lpstr>1852 Right-of-way Act– 7th Circuit</vt:lpstr>
      <vt:lpstr>1875 Right-of-Way Act</vt:lpstr>
      <vt:lpstr>How much land?  1875 Right-of-Way Act</vt:lpstr>
      <vt:lpstr>How much land?  1875 Right-of-Way Act</vt:lpstr>
      <vt:lpstr>Old Bottom Line</vt:lpstr>
      <vt:lpstr>New Bottom Line</vt:lpstr>
      <vt:lpstr>Appendices</vt:lpstr>
      <vt:lpstr>Federal Court Structure</vt:lpstr>
      <vt:lpstr>Railroad Land Grant Routes in Wisconsin</vt:lpstr>
      <vt:lpstr>Public Land Grants of 1856</vt:lpstr>
      <vt:lpstr>Tracks Out – Northwest Route</vt:lpstr>
      <vt:lpstr>1884 Map - Northwest Route Hudson to Superior &amp; Bayfield</vt:lpstr>
      <vt:lpstr>1884 Map - Northwest Route Shell Lake to Superior &amp; Bayfield (Note: Trego is located at Superior Jct.)</vt:lpstr>
      <vt:lpstr>Wisconsin 1884 Railroad Map Data</vt:lpstr>
      <vt:lpstr>1866 Land Grant Survey Map</vt:lpstr>
      <vt:lpstr>1875 Right-of-Way Act Railroads</vt:lpstr>
      <vt:lpstr>State Law History of the  Federal Land Grants</vt:lpstr>
      <vt:lpstr>Northwest Grant</vt:lpstr>
      <vt:lpstr>Northwest Grant</vt:lpstr>
      <vt:lpstr>Northwest Grant</vt:lpstr>
      <vt:lpstr>Northwest Grant</vt:lpstr>
      <vt:lpstr>Cases &amp; Statutes</vt:lpstr>
      <vt:lpstr>Cases</vt:lpstr>
      <vt:lpstr>Cases</vt:lpstr>
      <vt:lpstr>Cases</vt:lpstr>
      <vt:lpstr>Federal Statutes – 1852 Right-of-way Act &amp;  1856 Grant &amp; Amendments</vt:lpstr>
      <vt:lpstr>Federal Statutes   1864 Grant &amp; Amendments</vt:lpstr>
      <vt:lpstr>Railroad conveyances  Section 190.11 Wis. Stats.</vt:lpstr>
      <vt:lpstr>Key Resources &amp; Suggested Reading</vt:lpstr>
      <vt:lpstr>Key Resources &amp; Suggested Reading</vt:lpstr>
      <vt:lpstr>Key Resources &amp; Suggested Reading</vt:lpstr>
      <vt:lpstr>Key Resources &amp; Suggested Reading</vt:lpstr>
      <vt:lpstr>Contemporary Commentary</vt:lpstr>
      <vt:lpstr>Disclaimer</vt:lpstr>
      <vt:lpstr>Acknowledgement</vt:lpstr>
      <vt:lpstr>PowerPoint Presentation</vt:lpstr>
    </vt:vector>
  </TitlesOfParts>
  <Company>Public Service Commission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Wood</dc:creator>
  <cp:lastModifiedBy>Wood, Doug  RR</cp:lastModifiedBy>
  <cp:revision>489</cp:revision>
  <cp:lastPrinted>2011-11-02T04:14:09Z</cp:lastPrinted>
  <dcterms:created xsi:type="dcterms:W3CDTF">2010-10-29T20:58:38Z</dcterms:created>
  <dcterms:modified xsi:type="dcterms:W3CDTF">2011-11-03T15:50:50Z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